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x="18288000" cy="10287000"/>
  <p:notesSz cx="6858000" cy="9144000"/>
  <p:embeddedFontLst>
    <p:embeddedFont>
      <p:font typeface="Times New Roman" charset="1" panose="02030502070405020303"/>
      <p:regular r:id="rId72"/>
    </p:embeddedFont>
    <p:embeddedFont>
      <p:font typeface="Times New Roman Bold" charset="1" panose="02030802070405020303"/>
      <p:regular r:id="rId73"/>
    </p:embeddedFont>
    <p:embeddedFont>
      <p:font typeface="Montserrat Classic Bold" charset="1" panose="00000800000000000000"/>
      <p:regular r:id="rId74"/>
    </p:embeddedFont>
    <p:embeddedFont>
      <p:font typeface="IBM Plex Sans" charset="1" panose="020B0503050203000203"/>
      <p:regular r:id="rId75"/>
    </p:embeddedFont>
    <p:embeddedFont>
      <p:font typeface="IBM Plex Sans Condensed" charset="1" panose="020B0506050203000203"/>
      <p:regular r:id="rId76"/>
    </p:embeddedFont>
    <p:embeddedFont>
      <p:font typeface="Arimo" charset="1" panose="020B0604020202020204"/>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1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1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28.png" Type="http://schemas.openxmlformats.org/officeDocument/2006/relationships/image"/><Relationship Id="rId6"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3.png" Type="http://schemas.openxmlformats.org/officeDocument/2006/relationships/image"/><Relationship Id="rId4"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4127348"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747283" y="-113373"/>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39731" t="0" r="-39731" b="0"/>
              </a:stretch>
            </a:blipFill>
          </p:spPr>
        </p:sp>
      </p:grpSp>
      <p:grpSp>
        <p:nvGrpSpPr>
          <p:cNvPr name="Group 6" id="6"/>
          <p:cNvGrpSpPr/>
          <p:nvPr/>
        </p:nvGrpSpPr>
        <p:grpSpPr>
          <a:xfrm rot="0">
            <a:off x="4191521" y="3499933"/>
            <a:ext cx="9904959" cy="3588846"/>
            <a:chOff x="0" y="0"/>
            <a:chExt cx="2608713" cy="945211"/>
          </a:xfrm>
        </p:grpSpPr>
        <p:sp>
          <p:nvSpPr>
            <p:cNvPr name="Freeform 7" id="7"/>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8" id="8"/>
            <p:cNvSpPr txBox="true"/>
            <p:nvPr/>
          </p:nvSpPr>
          <p:spPr>
            <a:xfrm>
              <a:off x="0" y="-66675"/>
              <a:ext cx="2608713" cy="1011886"/>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TextBox 10" id="10"/>
          <p:cNvSpPr txBox="true"/>
          <p:nvPr/>
        </p:nvSpPr>
        <p:spPr>
          <a:xfrm rot="0">
            <a:off x="4191521" y="4573905"/>
            <a:ext cx="9904959" cy="569595"/>
          </a:xfrm>
          <a:prstGeom prst="rect">
            <a:avLst/>
          </a:prstGeom>
        </p:spPr>
        <p:txBody>
          <a:bodyPr anchor="t" rtlCol="false" tIns="0" lIns="0" bIns="0" rIns="0">
            <a:spAutoFit/>
          </a:bodyPr>
          <a:lstStyle/>
          <a:p>
            <a:pPr algn="ctr">
              <a:lnSpc>
                <a:spcPts val="4140"/>
              </a:lnSpc>
            </a:pPr>
            <a:r>
              <a:rPr lang="en-US" sz="3000" spc="42">
                <a:solidFill>
                  <a:srgbClr val="040506"/>
                </a:solidFill>
                <a:latin typeface="Times New Roman"/>
                <a:ea typeface="Times New Roman"/>
                <a:cs typeface="Times New Roman"/>
                <a:sym typeface="Times New Roman"/>
              </a:rPr>
              <a:t>PLANT DESIGN AND LAYOUT</a:t>
            </a:r>
          </a:p>
        </p:txBody>
      </p:sp>
      <p:sp>
        <p:nvSpPr>
          <p:cNvPr name="TextBox 11" id="11"/>
          <p:cNvSpPr txBox="true"/>
          <p:nvPr/>
        </p:nvSpPr>
        <p:spPr>
          <a:xfrm rot="0">
            <a:off x="4336993" y="3715712"/>
            <a:ext cx="9904959" cy="806895"/>
          </a:xfrm>
          <a:prstGeom prst="rect">
            <a:avLst/>
          </a:prstGeom>
        </p:spPr>
        <p:txBody>
          <a:bodyPr anchor="t" rtlCol="false" tIns="0" lIns="0" bIns="0" rIns="0">
            <a:spAutoFit/>
          </a:bodyPr>
          <a:lstStyle/>
          <a:p>
            <a:pPr algn="ctr">
              <a:lnSpc>
                <a:spcPts val="5914"/>
              </a:lnSpc>
            </a:pPr>
            <a:r>
              <a:rPr lang="en-US" b="true" sz="4286" spc="60">
                <a:solidFill>
                  <a:srgbClr val="040506"/>
                </a:solidFill>
                <a:latin typeface="Times New Roman Bold"/>
                <a:ea typeface="Times New Roman Bold"/>
                <a:cs typeface="Times New Roman Bold"/>
                <a:sym typeface="Times New Roman Bold"/>
              </a:rPr>
              <a:t>MANUFACTURING OF ACETONE</a:t>
            </a:r>
          </a:p>
        </p:txBody>
      </p:sp>
      <p:sp>
        <p:nvSpPr>
          <p:cNvPr name="TextBox 12" id="12"/>
          <p:cNvSpPr txBox="true"/>
          <p:nvPr/>
        </p:nvSpPr>
        <p:spPr>
          <a:xfrm rot="0">
            <a:off x="4336993" y="5543766"/>
            <a:ext cx="9904959" cy="306323"/>
          </a:xfrm>
          <a:prstGeom prst="rect">
            <a:avLst/>
          </a:prstGeom>
        </p:spPr>
        <p:txBody>
          <a:bodyPr anchor="t" rtlCol="false" tIns="0" lIns="0" bIns="0" rIns="0">
            <a:spAutoFit/>
          </a:bodyPr>
          <a:lstStyle/>
          <a:p>
            <a:pPr algn="l">
              <a:lnSpc>
                <a:spcPts val="2208"/>
              </a:lnSpc>
            </a:pPr>
            <a:r>
              <a:rPr lang="en-US" sz="1600" spc="22">
                <a:solidFill>
                  <a:srgbClr val="040506"/>
                </a:solidFill>
                <a:latin typeface="Times New Roman"/>
                <a:ea typeface="Times New Roman"/>
                <a:cs typeface="Times New Roman"/>
                <a:sym typeface="Times New Roman"/>
              </a:rPr>
              <a:t>SUBMITTED TO:-</a:t>
            </a:r>
          </a:p>
        </p:txBody>
      </p:sp>
      <p:sp>
        <p:nvSpPr>
          <p:cNvPr name="TextBox 13" id="13"/>
          <p:cNvSpPr txBox="true"/>
          <p:nvPr/>
        </p:nvSpPr>
        <p:spPr>
          <a:xfrm rot="0">
            <a:off x="4336993" y="5764364"/>
            <a:ext cx="9904959" cy="433514"/>
          </a:xfrm>
          <a:prstGeom prst="rect">
            <a:avLst/>
          </a:prstGeom>
        </p:spPr>
        <p:txBody>
          <a:bodyPr anchor="t" rtlCol="false" tIns="0" lIns="0" bIns="0" rIns="0">
            <a:spAutoFit/>
          </a:bodyPr>
          <a:lstStyle/>
          <a:p>
            <a:pPr algn="l">
              <a:lnSpc>
                <a:spcPts val="3154"/>
              </a:lnSpc>
            </a:pPr>
            <a:r>
              <a:rPr lang="en-US" b="true" sz="2286" spc="32">
                <a:solidFill>
                  <a:srgbClr val="040506"/>
                </a:solidFill>
                <a:latin typeface="Times New Roman Bold"/>
                <a:ea typeface="Times New Roman Bold"/>
                <a:cs typeface="Times New Roman Bold"/>
                <a:sym typeface="Times New Roman Bold"/>
              </a:rPr>
              <a:t>DR. SACHIN MANDAVGANE (PROFESSOR)</a:t>
            </a:r>
          </a:p>
        </p:txBody>
      </p:sp>
      <p:sp>
        <p:nvSpPr>
          <p:cNvPr name="TextBox 14" id="14"/>
          <p:cNvSpPr txBox="true"/>
          <p:nvPr/>
        </p:nvSpPr>
        <p:spPr>
          <a:xfrm rot="0">
            <a:off x="4336993" y="6131204"/>
            <a:ext cx="9904959" cy="323087"/>
          </a:xfrm>
          <a:prstGeom prst="rect">
            <a:avLst/>
          </a:prstGeom>
        </p:spPr>
        <p:txBody>
          <a:bodyPr anchor="t" rtlCol="false" tIns="0" lIns="0" bIns="0" rIns="0">
            <a:spAutoFit/>
          </a:bodyPr>
          <a:lstStyle/>
          <a:p>
            <a:pPr algn="l">
              <a:lnSpc>
                <a:spcPts val="2346"/>
              </a:lnSpc>
            </a:pPr>
            <a:r>
              <a:rPr lang="en-US" sz="1700" spc="23">
                <a:solidFill>
                  <a:srgbClr val="040506"/>
                </a:solidFill>
                <a:latin typeface="Times New Roman"/>
                <a:ea typeface="Times New Roman"/>
                <a:cs typeface="Times New Roman"/>
                <a:sym typeface="Times New Roman"/>
              </a:rPr>
              <a:t>DEPT. OF CHEMICAL ENGINEERING</a:t>
            </a:r>
          </a:p>
        </p:txBody>
      </p:sp>
      <p:sp>
        <p:nvSpPr>
          <p:cNvPr name="TextBox 15" id="15"/>
          <p:cNvSpPr txBox="true"/>
          <p:nvPr/>
        </p:nvSpPr>
        <p:spPr>
          <a:xfrm rot="0">
            <a:off x="4336993" y="6397141"/>
            <a:ext cx="9904959" cy="280034"/>
          </a:xfrm>
          <a:prstGeom prst="rect">
            <a:avLst/>
          </a:prstGeom>
        </p:spPr>
        <p:txBody>
          <a:bodyPr anchor="t" rtlCol="false" tIns="0" lIns="0" bIns="0" rIns="0">
            <a:spAutoFit/>
          </a:bodyPr>
          <a:lstStyle/>
          <a:p>
            <a:pPr algn="l">
              <a:lnSpc>
                <a:spcPts val="2070"/>
              </a:lnSpc>
            </a:pPr>
            <a:r>
              <a:rPr lang="en-US" sz="1500" spc="21">
                <a:solidFill>
                  <a:srgbClr val="040506"/>
                </a:solidFill>
                <a:latin typeface="Times New Roman"/>
                <a:ea typeface="Times New Roman"/>
                <a:cs typeface="Times New Roman"/>
                <a:sym typeface="Times New Roman"/>
              </a:rPr>
              <a:t>VISVESWARAYA NATIONAL INSTITUTE OF TECHNOLOGY, NAGPUR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590326"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0" r="0" b="0"/>
              </a:stretch>
            </a:blipFill>
          </p:spPr>
        </p:sp>
      </p:grpSp>
      <p:grpSp>
        <p:nvGrpSpPr>
          <p:cNvPr name="Group 7" id="7"/>
          <p:cNvGrpSpPr/>
          <p:nvPr/>
        </p:nvGrpSpPr>
        <p:grpSpPr>
          <a:xfrm rot="0">
            <a:off x="1009282" y="1824216"/>
            <a:ext cx="6898043" cy="701791"/>
            <a:chOff x="0" y="0"/>
            <a:chExt cx="2623303" cy="266889"/>
          </a:xfrm>
        </p:grpSpPr>
        <p:sp>
          <p:nvSpPr>
            <p:cNvPr name="Freeform 8" id="8"/>
            <p:cNvSpPr/>
            <p:nvPr/>
          </p:nvSpPr>
          <p:spPr>
            <a:xfrm flipH="false" flipV="false" rot="0">
              <a:off x="0" y="0"/>
              <a:ext cx="2623303" cy="266889"/>
            </a:xfrm>
            <a:custGeom>
              <a:avLst/>
              <a:gdLst/>
              <a:ahLst/>
              <a:cxnLst/>
              <a:rect r="r" b="b" t="t" l="l"/>
              <a:pathLst>
                <a:path h="266889" w="2623303">
                  <a:moveTo>
                    <a:pt x="12346" y="0"/>
                  </a:moveTo>
                  <a:lnTo>
                    <a:pt x="2610957" y="0"/>
                  </a:lnTo>
                  <a:cubicBezTo>
                    <a:pt x="2614232" y="0"/>
                    <a:pt x="2617372" y="1301"/>
                    <a:pt x="2619687" y="3616"/>
                  </a:cubicBezTo>
                  <a:cubicBezTo>
                    <a:pt x="2622002" y="5931"/>
                    <a:pt x="2623303" y="9071"/>
                    <a:pt x="2623303" y="12346"/>
                  </a:cubicBezTo>
                  <a:lnTo>
                    <a:pt x="2623303" y="254543"/>
                  </a:lnTo>
                  <a:cubicBezTo>
                    <a:pt x="2623303" y="257818"/>
                    <a:pt x="2622002" y="260958"/>
                    <a:pt x="2619687" y="263273"/>
                  </a:cubicBezTo>
                  <a:cubicBezTo>
                    <a:pt x="2617372" y="265588"/>
                    <a:pt x="2614232" y="266889"/>
                    <a:pt x="2610957" y="266889"/>
                  </a:cubicBezTo>
                  <a:lnTo>
                    <a:pt x="12346" y="266889"/>
                  </a:lnTo>
                  <a:cubicBezTo>
                    <a:pt x="9071" y="266889"/>
                    <a:pt x="5931" y="265588"/>
                    <a:pt x="3616" y="263273"/>
                  </a:cubicBezTo>
                  <a:cubicBezTo>
                    <a:pt x="1301" y="260958"/>
                    <a:pt x="0" y="257818"/>
                    <a:pt x="0" y="254543"/>
                  </a:cubicBezTo>
                  <a:lnTo>
                    <a:pt x="0" y="12346"/>
                  </a:lnTo>
                  <a:cubicBezTo>
                    <a:pt x="0" y="9071"/>
                    <a:pt x="1301" y="5931"/>
                    <a:pt x="3616" y="3616"/>
                  </a:cubicBezTo>
                  <a:cubicBezTo>
                    <a:pt x="5931" y="1301"/>
                    <a:pt x="9071" y="0"/>
                    <a:pt x="12346" y="0"/>
                  </a:cubicBezTo>
                  <a:close/>
                </a:path>
              </a:pathLst>
            </a:custGeom>
            <a:solidFill>
              <a:srgbClr val="131211"/>
            </a:solidFill>
          </p:spPr>
        </p:sp>
        <p:sp>
          <p:nvSpPr>
            <p:cNvPr name="TextBox 9" id="9"/>
            <p:cNvSpPr txBox="true"/>
            <p:nvPr/>
          </p:nvSpPr>
          <p:spPr>
            <a:xfrm>
              <a:off x="0" y="-66675"/>
              <a:ext cx="2623303" cy="333564"/>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862822" y="3107033"/>
            <a:ext cx="5850150" cy="1870574"/>
          </a:xfrm>
          <a:custGeom>
            <a:avLst/>
            <a:gdLst/>
            <a:ahLst/>
            <a:cxnLst/>
            <a:rect r="r" b="b" t="t" l="l"/>
            <a:pathLst>
              <a:path h="1870574" w="5850150">
                <a:moveTo>
                  <a:pt x="0" y="0"/>
                </a:moveTo>
                <a:lnTo>
                  <a:pt x="5850151" y="0"/>
                </a:lnTo>
                <a:lnTo>
                  <a:pt x="5850151" y="1870574"/>
                </a:lnTo>
                <a:lnTo>
                  <a:pt x="0" y="1870574"/>
                </a:lnTo>
                <a:lnTo>
                  <a:pt x="0" y="0"/>
                </a:lnTo>
                <a:close/>
              </a:path>
            </a:pathLst>
          </a:custGeom>
          <a:blipFill>
            <a:blip r:embed="rId5"/>
            <a:stretch>
              <a:fillRect l="0" t="-97799" r="-77984" b="-358839"/>
            </a:stretch>
          </a:blipFill>
        </p:spPr>
      </p:sp>
      <p:sp>
        <p:nvSpPr>
          <p:cNvPr name="Freeform 11" id="11"/>
          <p:cNvSpPr/>
          <p:nvPr/>
        </p:nvSpPr>
        <p:spPr>
          <a:xfrm flipH="false" flipV="false" rot="-5400000">
            <a:off x="6434853" y="2439044"/>
            <a:ext cx="3762790" cy="3206551"/>
          </a:xfrm>
          <a:custGeom>
            <a:avLst/>
            <a:gdLst/>
            <a:ahLst/>
            <a:cxnLst/>
            <a:rect r="r" b="b" t="t" l="l"/>
            <a:pathLst>
              <a:path h="3206551" w="3762790">
                <a:moveTo>
                  <a:pt x="0" y="0"/>
                </a:moveTo>
                <a:lnTo>
                  <a:pt x="3762790" y="0"/>
                </a:lnTo>
                <a:lnTo>
                  <a:pt x="3762790" y="3206551"/>
                </a:lnTo>
                <a:lnTo>
                  <a:pt x="0" y="3206551"/>
                </a:lnTo>
                <a:lnTo>
                  <a:pt x="0" y="0"/>
                </a:lnTo>
                <a:close/>
              </a:path>
            </a:pathLst>
          </a:custGeom>
          <a:blipFill>
            <a:blip r:embed="rId5"/>
            <a:stretch>
              <a:fillRect l="-63430" t="-108719" r="-102561" b="-103413"/>
            </a:stretch>
          </a:blipFill>
        </p:spPr>
      </p:sp>
      <p:grpSp>
        <p:nvGrpSpPr>
          <p:cNvPr name="Group 12" id="12"/>
          <p:cNvGrpSpPr/>
          <p:nvPr/>
        </p:nvGrpSpPr>
        <p:grpSpPr>
          <a:xfrm rot="0">
            <a:off x="985319" y="5406671"/>
            <a:ext cx="14254807" cy="701791"/>
            <a:chOff x="0" y="0"/>
            <a:chExt cx="5421056" cy="266889"/>
          </a:xfrm>
        </p:grpSpPr>
        <p:sp>
          <p:nvSpPr>
            <p:cNvPr name="Freeform 13" id="13"/>
            <p:cNvSpPr/>
            <p:nvPr/>
          </p:nvSpPr>
          <p:spPr>
            <a:xfrm flipH="false" flipV="false" rot="0">
              <a:off x="0" y="0"/>
              <a:ext cx="5421056" cy="266889"/>
            </a:xfrm>
            <a:custGeom>
              <a:avLst/>
              <a:gdLst/>
              <a:ahLst/>
              <a:cxnLst/>
              <a:rect r="r" b="b" t="t" l="l"/>
              <a:pathLst>
                <a:path h="266889" w="5421056">
                  <a:moveTo>
                    <a:pt x="5974" y="0"/>
                  </a:moveTo>
                  <a:lnTo>
                    <a:pt x="5415081" y="0"/>
                  </a:lnTo>
                  <a:cubicBezTo>
                    <a:pt x="5416666" y="0"/>
                    <a:pt x="5418186" y="629"/>
                    <a:pt x="5419306" y="1750"/>
                  </a:cubicBezTo>
                  <a:cubicBezTo>
                    <a:pt x="5420426" y="2870"/>
                    <a:pt x="5421056" y="4390"/>
                    <a:pt x="5421056" y="5974"/>
                  </a:cubicBezTo>
                  <a:lnTo>
                    <a:pt x="5421056" y="260915"/>
                  </a:lnTo>
                  <a:cubicBezTo>
                    <a:pt x="5421056" y="262499"/>
                    <a:pt x="5420426" y="264019"/>
                    <a:pt x="5419306" y="265139"/>
                  </a:cubicBezTo>
                  <a:cubicBezTo>
                    <a:pt x="5418186" y="266260"/>
                    <a:pt x="5416666" y="266889"/>
                    <a:pt x="5415081" y="266889"/>
                  </a:cubicBezTo>
                  <a:lnTo>
                    <a:pt x="5974" y="266889"/>
                  </a:lnTo>
                  <a:cubicBezTo>
                    <a:pt x="4390" y="266889"/>
                    <a:pt x="2870" y="266260"/>
                    <a:pt x="1750" y="265139"/>
                  </a:cubicBezTo>
                  <a:cubicBezTo>
                    <a:pt x="629" y="264019"/>
                    <a:pt x="0" y="262499"/>
                    <a:pt x="0" y="260915"/>
                  </a:cubicBezTo>
                  <a:lnTo>
                    <a:pt x="0" y="5974"/>
                  </a:lnTo>
                  <a:cubicBezTo>
                    <a:pt x="0" y="4390"/>
                    <a:pt x="629" y="2870"/>
                    <a:pt x="1750" y="1750"/>
                  </a:cubicBezTo>
                  <a:cubicBezTo>
                    <a:pt x="2870" y="629"/>
                    <a:pt x="4390" y="0"/>
                    <a:pt x="5974" y="0"/>
                  </a:cubicBezTo>
                  <a:close/>
                </a:path>
              </a:pathLst>
            </a:custGeom>
            <a:solidFill>
              <a:srgbClr val="131211"/>
            </a:solidFill>
          </p:spPr>
        </p:sp>
        <p:sp>
          <p:nvSpPr>
            <p:cNvPr name="TextBox 14" id="14"/>
            <p:cNvSpPr txBox="true"/>
            <p:nvPr/>
          </p:nvSpPr>
          <p:spPr>
            <a:xfrm>
              <a:off x="0" y="-66675"/>
              <a:ext cx="5421056" cy="333564"/>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777472" y="4042320"/>
            <a:ext cx="11592906" cy="9274325"/>
          </a:xfrm>
          <a:custGeom>
            <a:avLst/>
            <a:gdLst/>
            <a:ahLst/>
            <a:cxnLst/>
            <a:rect r="r" b="b" t="t" l="l"/>
            <a:pathLst>
              <a:path h="9274325" w="11592906">
                <a:moveTo>
                  <a:pt x="0" y="0"/>
                </a:moveTo>
                <a:lnTo>
                  <a:pt x="11592906" y="0"/>
                </a:lnTo>
                <a:lnTo>
                  <a:pt x="11592906" y="9274325"/>
                </a:lnTo>
                <a:lnTo>
                  <a:pt x="0" y="9274325"/>
                </a:lnTo>
                <a:lnTo>
                  <a:pt x="0" y="0"/>
                </a:lnTo>
                <a:close/>
              </a:path>
            </a:pathLst>
          </a:custGeom>
          <a:blipFill>
            <a:blip r:embed="rId6"/>
            <a:stretch>
              <a:fillRect l="0" t="0" r="0" b="0"/>
            </a:stretch>
          </a:blipFill>
        </p:spPr>
      </p:sp>
      <p:sp>
        <p:nvSpPr>
          <p:cNvPr name="TextBox 16" id="16"/>
          <p:cNvSpPr txBox="true"/>
          <p:nvPr/>
        </p:nvSpPr>
        <p:spPr>
          <a:xfrm rot="0">
            <a:off x="1028700" y="265165"/>
            <a:ext cx="9337863" cy="1130427"/>
          </a:xfrm>
          <a:prstGeom prst="rect">
            <a:avLst/>
          </a:prstGeom>
        </p:spPr>
        <p:txBody>
          <a:bodyPr anchor="t" rtlCol="false" tIns="0" lIns="0" bIns="0" rIns="0">
            <a:spAutoFit/>
          </a:bodyPr>
          <a:lstStyle/>
          <a:p>
            <a:pPr algn="l">
              <a:lnSpc>
                <a:spcPts val="5381"/>
              </a:lnSpc>
            </a:pPr>
            <a:r>
              <a:rPr lang="en-US" b="true" sz="3900" spc="136">
                <a:solidFill>
                  <a:srgbClr val="010101"/>
                </a:solidFill>
                <a:latin typeface="Times New Roman Bold"/>
                <a:ea typeface="Times New Roman Bold"/>
                <a:cs typeface="Times New Roman Bold"/>
                <a:sym typeface="Times New Roman Bold"/>
              </a:rPr>
              <a:t>2.REACTION </a:t>
            </a:r>
          </a:p>
          <a:p>
            <a:pPr algn="l" marL="0" indent="0" lvl="0">
              <a:lnSpc>
                <a:spcPts val="3036"/>
              </a:lnSpc>
              <a:spcBef>
                <a:spcPct val="0"/>
              </a:spcBef>
            </a:pPr>
            <a:r>
              <a:rPr lang="en-US" b="true" sz="2200" spc="77">
                <a:solidFill>
                  <a:srgbClr val="010101"/>
                </a:solidFill>
                <a:latin typeface="Times New Roman Bold"/>
                <a:ea typeface="Times New Roman Bold"/>
                <a:cs typeface="Times New Roman Bold"/>
                <a:sym typeface="Times New Roman Bold"/>
              </a:rPr>
              <a:t>   </a:t>
            </a:r>
            <a:r>
              <a:rPr lang="en-US" sz="2200" spc="77">
                <a:solidFill>
                  <a:srgbClr val="010101"/>
                </a:solidFill>
                <a:latin typeface="Times New Roman"/>
                <a:ea typeface="Times New Roman"/>
                <a:cs typeface="Times New Roman"/>
                <a:sym typeface="Times New Roman"/>
              </a:rPr>
              <a:t>2.1 REACTION MECHANISM</a:t>
            </a:r>
          </a:p>
        </p:txBody>
      </p:sp>
      <p:sp>
        <p:nvSpPr>
          <p:cNvPr name="TextBox 17" id="17"/>
          <p:cNvSpPr txBox="true"/>
          <p:nvPr/>
        </p:nvSpPr>
        <p:spPr>
          <a:xfrm rot="0">
            <a:off x="862822" y="1909576"/>
            <a:ext cx="7145613" cy="454871"/>
          </a:xfrm>
          <a:prstGeom prst="rect">
            <a:avLst/>
          </a:prstGeom>
        </p:spPr>
        <p:txBody>
          <a:bodyPr anchor="t" rtlCol="false" tIns="0" lIns="0" bIns="0" rIns="0">
            <a:spAutoFit/>
          </a:bodyPr>
          <a:lstStyle/>
          <a:p>
            <a:pPr algn="ctr">
              <a:lnSpc>
                <a:spcPts val="3243"/>
              </a:lnSpc>
              <a:spcBef>
                <a:spcPct val="0"/>
              </a:spcBef>
            </a:pPr>
            <a:r>
              <a:rPr lang="en-US" sz="2495">
                <a:solidFill>
                  <a:srgbClr val="FFFFFF"/>
                </a:solidFill>
                <a:latin typeface="Times New Roman"/>
                <a:ea typeface="Times New Roman"/>
                <a:cs typeface="Times New Roman"/>
                <a:sym typeface="Times New Roman"/>
              </a:rPr>
              <a:t>Benzene and isopropylene react to form cumene</a:t>
            </a:r>
            <a:r>
              <a:rPr lang="en-US" sz="2495">
                <a:solidFill>
                  <a:srgbClr val="FFFFFF"/>
                </a:solidFill>
                <a:latin typeface="Times New Roman"/>
                <a:ea typeface="Times New Roman"/>
                <a:cs typeface="Times New Roman"/>
                <a:sym typeface="Times New Roman"/>
              </a:rPr>
              <a:t>:</a:t>
            </a:r>
          </a:p>
        </p:txBody>
      </p:sp>
      <p:sp>
        <p:nvSpPr>
          <p:cNvPr name="TextBox 18" id="18"/>
          <p:cNvSpPr txBox="true"/>
          <p:nvPr/>
        </p:nvSpPr>
        <p:spPr>
          <a:xfrm rot="0">
            <a:off x="862822" y="5485813"/>
            <a:ext cx="14634162" cy="454086"/>
          </a:xfrm>
          <a:prstGeom prst="rect">
            <a:avLst/>
          </a:prstGeom>
        </p:spPr>
        <p:txBody>
          <a:bodyPr anchor="t" rtlCol="false" tIns="0" lIns="0" bIns="0" rIns="0">
            <a:spAutoFit/>
          </a:bodyPr>
          <a:lstStyle/>
          <a:p>
            <a:pPr algn="ctr">
              <a:lnSpc>
                <a:spcPts val="3243"/>
              </a:lnSpc>
              <a:spcBef>
                <a:spcPct val="0"/>
              </a:spcBef>
            </a:pPr>
            <a:r>
              <a:rPr lang="en-US" sz="2495">
                <a:solidFill>
                  <a:srgbClr val="FFFFFF"/>
                </a:solidFill>
                <a:latin typeface="Times New Roman"/>
                <a:ea typeface="Times New Roman"/>
                <a:cs typeface="Times New Roman"/>
                <a:sym typeface="Times New Roman"/>
              </a:rPr>
              <a:t>Cumene is oxidized to produce cumene hydroperoxide and then hydrolysed to form phenol and acetone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0" r="0" b="0"/>
              </a:stretch>
            </a:blipFill>
          </p:spPr>
        </p:sp>
      </p:grpSp>
      <p:sp>
        <p:nvSpPr>
          <p:cNvPr name="TextBox 7" id="7"/>
          <p:cNvSpPr txBox="true"/>
          <p:nvPr/>
        </p:nvSpPr>
        <p:spPr>
          <a:xfrm rot="0">
            <a:off x="1009650" y="885825"/>
            <a:ext cx="9337863" cy="1130427"/>
          </a:xfrm>
          <a:prstGeom prst="rect">
            <a:avLst/>
          </a:prstGeom>
        </p:spPr>
        <p:txBody>
          <a:bodyPr anchor="t" rtlCol="false" tIns="0" lIns="0" bIns="0" rIns="0">
            <a:spAutoFit/>
          </a:bodyPr>
          <a:lstStyle/>
          <a:p>
            <a:pPr algn="l">
              <a:lnSpc>
                <a:spcPts val="5381"/>
              </a:lnSpc>
            </a:pPr>
            <a:r>
              <a:rPr lang="en-US" b="true" sz="3900" spc="136">
                <a:solidFill>
                  <a:srgbClr val="010101"/>
                </a:solidFill>
                <a:latin typeface="Times New Roman Bold"/>
                <a:ea typeface="Times New Roman Bold"/>
                <a:cs typeface="Times New Roman Bold"/>
                <a:sym typeface="Times New Roman Bold"/>
              </a:rPr>
              <a:t>2.REACTION </a:t>
            </a:r>
          </a:p>
          <a:p>
            <a:pPr algn="l" marL="0" indent="0" lvl="0">
              <a:lnSpc>
                <a:spcPts val="3036"/>
              </a:lnSpc>
              <a:spcBef>
                <a:spcPct val="0"/>
              </a:spcBef>
            </a:pPr>
            <a:r>
              <a:rPr lang="en-US" b="true" sz="2200" spc="77">
                <a:solidFill>
                  <a:srgbClr val="010101"/>
                </a:solidFill>
                <a:latin typeface="Times New Roman Bold"/>
                <a:ea typeface="Times New Roman Bold"/>
                <a:cs typeface="Times New Roman Bold"/>
                <a:sym typeface="Times New Roman Bold"/>
              </a:rPr>
              <a:t>   </a:t>
            </a:r>
            <a:r>
              <a:rPr lang="en-US" sz="2200" spc="77">
                <a:solidFill>
                  <a:srgbClr val="010101"/>
                </a:solidFill>
                <a:latin typeface="Times New Roman"/>
                <a:ea typeface="Times New Roman"/>
                <a:cs typeface="Times New Roman"/>
                <a:sym typeface="Times New Roman"/>
              </a:rPr>
              <a:t>2.2 REACTION TYPE</a:t>
            </a:r>
          </a:p>
        </p:txBody>
      </p:sp>
      <p:sp>
        <p:nvSpPr>
          <p:cNvPr name="TextBox 8" id="8"/>
          <p:cNvSpPr txBox="true"/>
          <p:nvPr/>
        </p:nvSpPr>
        <p:spPr>
          <a:xfrm rot="0">
            <a:off x="1028700" y="2926067"/>
            <a:ext cx="10366563" cy="5645404"/>
          </a:xfrm>
          <a:prstGeom prst="rect">
            <a:avLst/>
          </a:prstGeom>
        </p:spPr>
        <p:txBody>
          <a:bodyPr anchor="t" rtlCol="false" tIns="0" lIns="0" bIns="0" rIns="0">
            <a:spAutoFit/>
          </a:bodyPr>
          <a:lstStyle/>
          <a:p>
            <a:pPr algn="l" marL="535433" indent="-267716" lvl="1">
              <a:lnSpc>
                <a:spcPts val="3224"/>
              </a:lnSpc>
              <a:buFont typeface="Arial"/>
              <a:buChar char="•"/>
            </a:pPr>
            <a:r>
              <a:rPr lang="en-US" sz="2480">
                <a:solidFill>
                  <a:srgbClr val="010101"/>
                </a:solidFill>
                <a:latin typeface="Times New Roman"/>
                <a:ea typeface="Times New Roman"/>
                <a:cs typeface="Times New Roman"/>
                <a:sym typeface="Times New Roman"/>
              </a:rPr>
              <a:t>The reaction of benzene with propylene to form cumene (isopropylbenzene) is an electrophilic aromatic substitution.</a:t>
            </a:r>
          </a:p>
          <a:p>
            <a:pPr algn="l">
              <a:lnSpc>
                <a:spcPts val="3224"/>
              </a:lnSpc>
            </a:pPr>
          </a:p>
          <a:p>
            <a:pPr algn="l" marL="535433" indent="-267716" lvl="1">
              <a:lnSpc>
                <a:spcPts val="3224"/>
              </a:lnSpc>
              <a:buFont typeface="Arial"/>
              <a:buChar char="•"/>
            </a:pPr>
            <a:r>
              <a:rPr lang="en-US" sz="2480">
                <a:solidFill>
                  <a:srgbClr val="010101"/>
                </a:solidFill>
                <a:latin typeface="Times New Roman"/>
                <a:ea typeface="Times New Roman"/>
                <a:cs typeface="Times New Roman"/>
                <a:sym typeface="Times New Roman"/>
              </a:rPr>
              <a:t> In this reaction, propylene is first activated by a Lewis acid catalyst (commonly aluminum chloride or a similar acid) to generate a carbocation intermediate.</a:t>
            </a:r>
          </a:p>
          <a:p>
            <a:pPr algn="l">
              <a:lnSpc>
                <a:spcPts val="3224"/>
              </a:lnSpc>
            </a:pPr>
          </a:p>
          <a:p>
            <a:pPr algn="l" marL="535433" indent="-267716" lvl="1">
              <a:lnSpc>
                <a:spcPts val="3224"/>
              </a:lnSpc>
              <a:buFont typeface="Arial"/>
              <a:buChar char="•"/>
            </a:pPr>
            <a:r>
              <a:rPr lang="en-US" sz="2480">
                <a:solidFill>
                  <a:srgbClr val="010101"/>
                </a:solidFill>
                <a:latin typeface="Times New Roman"/>
                <a:ea typeface="Times New Roman"/>
                <a:cs typeface="Times New Roman"/>
                <a:sym typeface="Times New Roman"/>
              </a:rPr>
              <a:t> This electrophilic species reacts with benzene, substituting one of its hydrogen atoms to form cumene.</a:t>
            </a:r>
          </a:p>
          <a:p>
            <a:pPr algn="l">
              <a:lnSpc>
                <a:spcPts val="3224"/>
              </a:lnSpc>
            </a:pPr>
          </a:p>
          <a:p>
            <a:pPr algn="l" marL="535433" indent="-267716" lvl="1">
              <a:lnSpc>
                <a:spcPts val="3224"/>
              </a:lnSpc>
              <a:buFont typeface="Arial"/>
              <a:buChar char="•"/>
            </a:pPr>
            <a:r>
              <a:rPr lang="en-US" sz="2480">
                <a:solidFill>
                  <a:srgbClr val="010101"/>
                </a:solidFill>
                <a:latin typeface="Times New Roman"/>
                <a:ea typeface="Times New Roman"/>
                <a:cs typeface="Times New Roman"/>
                <a:sym typeface="Times New Roman"/>
              </a:rPr>
              <a:t>The hydrolysis of cumene to produce phenol and acetone is known as the cumene process. This involves the oxidation of cumene with oxygen (air) to form cumene hydroperoxide, followed by acidic cleavage. The cleavage yields acetone as our desired product.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0" r="0" b="0"/>
              </a:stretch>
            </a:blipFill>
          </p:spPr>
        </p:sp>
      </p:grpSp>
      <p:sp>
        <p:nvSpPr>
          <p:cNvPr name="TextBox 7" id="7"/>
          <p:cNvSpPr txBox="true"/>
          <p:nvPr/>
        </p:nvSpPr>
        <p:spPr>
          <a:xfrm rot="0">
            <a:off x="1009650" y="885825"/>
            <a:ext cx="9337863" cy="1130427"/>
          </a:xfrm>
          <a:prstGeom prst="rect">
            <a:avLst/>
          </a:prstGeom>
        </p:spPr>
        <p:txBody>
          <a:bodyPr anchor="t" rtlCol="false" tIns="0" lIns="0" bIns="0" rIns="0">
            <a:spAutoFit/>
          </a:bodyPr>
          <a:lstStyle/>
          <a:p>
            <a:pPr algn="l">
              <a:lnSpc>
                <a:spcPts val="5381"/>
              </a:lnSpc>
            </a:pPr>
            <a:r>
              <a:rPr lang="en-US" b="true" sz="3900" spc="136">
                <a:solidFill>
                  <a:srgbClr val="010101"/>
                </a:solidFill>
                <a:latin typeface="Times New Roman Bold"/>
                <a:ea typeface="Times New Roman Bold"/>
                <a:cs typeface="Times New Roman Bold"/>
                <a:sym typeface="Times New Roman Bold"/>
              </a:rPr>
              <a:t>3. PROCESS DESCRIPTION</a:t>
            </a:r>
          </a:p>
          <a:p>
            <a:pPr algn="l" marL="0" indent="0" lvl="0">
              <a:lnSpc>
                <a:spcPts val="3036"/>
              </a:lnSpc>
              <a:spcBef>
                <a:spcPct val="0"/>
              </a:spcBef>
            </a:pPr>
            <a:r>
              <a:rPr lang="en-US" b="true" sz="2200" spc="77">
                <a:solidFill>
                  <a:srgbClr val="010101"/>
                </a:solidFill>
                <a:latin typeface="Times New Roman Bold"/>
                <a:ea typeface="Times New Roman Bold"/>
                <a:cs typeface="Times New Roman Bold"/>
                <a:sym typeface="Times New Roman Bold"/>
              </a:rPr>
              <a:t>   </a:t>
            </a:r>
          </a:p>
        </p:txBody>
      </p:sp>
      <p:sp>
        <p:nvSpPr>
          <p:cNvPr name="TextBox 8" id="8"/>
          <p:cNvSpPr txBox="true"/>
          <p:nvPr/>
        </p:nvSpPr>
        <p:spPr>
          <a:xfrm rot="0">
            <a:off x="1028700" y="2926067"/>
            <a:ext cx="10034054" cy="4845304"/>
          </a:xfrm>
          <a:prstGeom prst="rect">
            <a:avLst/>
          </a:prstGeom>
        </p:spPr>
        <p:txBody>
          <a:bodyPr anchor="t" rtlCol="false" tIns="0" lIns="0" bIns="0" rIns="0">
            <a:spAutoFit/>
          </a:bodyPr>
          <a:lstStyle/>
          <a:p>
            <a:pPr algn="l">
              <a:lnSpc>
                <a:spcPts val="3224"/>
              </a:lnSpc>
            </a:pPr>
            <a:r>
              <a:rPr lang="en-US" sz="2480">
                <a:solidFill>
                  <a:srgbClr val="010101"/>
                </a:solidFill>
                <a:latin typeface="Times New Roman"/>
                <a:ea typeface="Times New Roman"/>
                <a:cs typeface="Times New Roman"/>
                <a:sym typeface="Times New Roman"/>
              </a:rPr>
              <a:t>The industrial production of acetone (500 TPD) is integrated into the cumene process, where acetone and phenol are co-produced. Benzene undergoes alkylation with propylene in the presence of a Lewis acid catalyst to form cumene, with a benzene conversion efficiency of 98%. Cumene is oxidized with air at controlled temperatures (90–110°C) to produce cumene hydroperoxide (CHP), achieving a 94% single-pass conversion. The CHP is then cleaved under acidic conditions (50–70°C), yielding phenol and acetone. The reaction mixture is separated and purified through fractional distillation to recover high-purity acetone. Efficiency is maintained by recycling unreacted benzene and cumene, optimizing energy via heat integration, and ensuring environmental compliance.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00" r="0" b="-10000"/>
            </a:stretch>
          </a:blipFill>
        </p:spPr>
      </p:sp>
      <p:sp>
        <p:nvSpPr>
          <p:cNvPr name="Freeform 3" id="3"/>
          <p:cNvSpPr/>
          <p:nvPr/>
        </p:nvSpPr>
        <p:spPr>
          <a:xfrm flipH="false" flipV="false" rot="0">
            <a:off x="2067791" y="1221740"/>
            <a:ext cx="15191509" cy="8545224"/>
          </a:xfrm>
          <a:custGeom>
            <a:avLst/>
            <a:gdLst/>
            <a:ahLst/>
            <a:cxnLst/>
            <a:rect r="r" b="b" t="t" l="l"/>
            <a:pathLst>
              <a:path h="8545224" w="15191509">
                <a:moveTo>
                  <a:pt x="0" y="0"/>
                </a:moveTo>
                <a:lnTo>
                  <a:pt x="15191509" y="0"/>
                </a:lnTo>
                <a:lnTo>
                  <a:pt x="15191509" y="8545224"/>
                </a:lnTo>
                <a:lnTo>
                  <a:pt x="0" y="8545224"/>
                </a:lnTo>
                <a:lnTo>
                  <a:pt x="0" y="0"/>
                </a:lnTo>
                <a:close/>
              </a:path>
            </a:pathLst>
          </a:custGeom>
          <a:blipFill>
            <a:blip r:embed="rId3"/>
            <a:stretch>
              <a:fillRect l="0" t="0" r="0" b="0"/>
            </a:stretch>
          </a:blipFill>
        </p:spPr>
      </p:sp>
      <p:sp>
        <p:nvSpPr>
          <p:cNvPr name="TextBox 4" id="4"/>
          <p:cNvSpPr txBox="true"/>
          <p:nvPr/>
        </p:nvSpPr>
        <p:spPr>
          <a:xfrm rot="0">
            <a:off x="2454280" y="394335"/>
            <a:ext cx="13765929" cy="827406"/>
          </a:xfrm>
          <a:prstGeom prst="rect">
            <a:avLst/>
          </a:prstGeom>
        </p:spPr>
        <p:txBody>
          <a:bodyPr anchor="t" rtlCol="false" tIns="0" lIns="0" bIns="0" rIns="0">
            <a:spAutoFit/>
          </a:bodyPr>
          <a:lstStyle/>
          <a:p>
            <a:pPr algn="ctr">
              <a:lnSpc>
                <a:spcPts val="5979"/>
              </a:lnSpc>
              <a:spcBef>
                <a:spcPct val="0"/>
              </a:spcBef>
            </a:pPr>
            <a:r>
              <a:rPr lang="en-US" b="true" sz="4599">
                <a:solidFill>
                  <a:srgbClr val="000000"/>
                </a:solidFill>
                <a:latin typeface="Times New Roman Bold"/>
                <a:ea typeface="Times New Roman Bold"/>
                <a:cs typeface="Times New Roman Bold"/>
                <a:sym typeface="Times New Roman Bold"/>
              </a:rPr>
              <a:t>PLANT LAYOUT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258095" y="155186"/>
            <a:ext cx="11622881" cy="9581078"/>
            <a:chOff x="0" y="0"/>
            <a:chExt cx="2562972" cy="2112733"/>
          </a:xfrm>
        </p:grpSpPr>
        <p:sp>
          <p:nvSpPr>
            <p:cNvPr name="Freeform 4" id="4"/>
            <p:cNvSpPr/>
            <p:nvPr/>
          </p:nvSpPr>
          <p:spPr>
            <a:xfrm flipH="false" flipV="false" rot="0">
              <a:off x="0" y="0"/>
              <a:ext cx="2562972" cy="2112733"/>
            </a:xfrm>
            <a:custGeom>
              <a:avLst/>
              <a:gdLst/>
              <a:ahLst/>
              <a:cxnLst/>
              <a:rect r="r" b="b" t="t" l="l"/>
              <a:pathLst>
                <a:path h="2112733" w="2562972">
                  <a:moveTo>
                    <a:pt x="16652" y="0"/>
                  </a:moveTo>
                  <a:lnTo>
                    <a:pt x="2546320" y="0"/>
                  </a:lnTo>
                  <a:cubicBezTo>
                    <a:pt x="2555517" y="0"/>
                    <a:pt x="2562972" y="7456"/>
                    <a:pt x="2562972" y="16652"/>
                  </a:cubicBezTo>
                  <a:lnTo>
                    <a:pt x="2562972" y="2096080"/>
                  </a:lnTo>
                  <a:cubicBezTo>
                    <a:pt x="2562972" y="2105277"/>
                    <a:pt x="2555517" y="2112733"/>
                    <a:pt x="2546320" y="2112733"/>
                  </a:cubicBezTo>
                  <a:lnTo>
                    <a:pt x="16652" y="2112733"/>
                  </a:lnTo>
                  <a:cubicBezTo>
                    <a:pt x="7456" y="2112733"/>
                    <a:pt x="0" y="2105277"/>
                    <a:pt x="0" y="2096080"/>
                  </a:cubicBezTo>
                  <a:lnTo>
                    <a:pt x="0" y="16652"/>
                  </a:lnTo>
                  <a:cubicBezTo>
                    <a:pt x="0" y="7456"/>
                    <a:pt x="7456" y="0"/>
                    <a:pt x="16652" y="0"/>
                  </a:cubicBezTo>
                  <a:close/>
                </a:path>
              </a:pathLst>
            </a:custGeom>
            <a:solidFill>
              <a:srgbClr val="FFFFFF">
                <a:alpha val="86667"/>
              </a:srgbClr>
            </a:solidFill>
          </p:spPr>
        </p:sp>
        <p:sp>
          <p:nvSpPr>
            <p:cNvPr name="TextBox 5" id="5"/>
            <p:cNvSpPr txBox="true"/>
            <p:nvPr/>
          </p:nvSpPr>
          <p:spPr>
            <a:xfrm>
              <a:off x="0" y="-66675"/>
              <a:ext cx="2562972" cy="2179408"/>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432847" y="1155815"/>
            <a:ext cx="11273377" cy="8370482"/>
          </a:xfrm>
          <a:custGeom>
            <a:avLst/>
            <a:gdLst/>
            <a:ahLst/>
            <a:cxnLst/>
            <a:rect r="r" b="b" t="t" l="l"/>
            <a:pathLst>
              <a:path h="8370482" w="11273377">
                <a:moveTo>
                  <a:pt x="0" y="0"/>
                </a:moveTo>
                <a:lnTo>
                  <a:pt x="11273377" y="0"/>
                </a:lnTo>
                <a:lnTo>
                  <a:pt x="11273377" y="8370482"/>
                </a:lnTo>
                <a:lnTo>
                  <a:pt x="0" y="8370482"/>
                </a:lnTo>
                <a:lnTo>
                  <a:pt x="0" y="0"/>
                </a:lnTo>
                <a:close/>
              </a:path>
            </a:pathLst>
          </a:custGeom>
          <a:blipFill>
            <a:blip r:embed="rId3"/>
            <a:stretch>
              <a:fillRect l="0" t="0" r="0" b="0"/>
            </a:stretch>
          </a:blipFill>
        </p:spPr>
      </p:sp>
      <p:sp>
        <p:nvSpPr>
          <p:cNvPr name="TextBox 7" id="7"/>
          <p:cNvSpPr txBox="true"/>
          <p:nvPr/>
        </p:nvSpPr>
        <p:spPr>
          <a:xfrm rot="0">
            <a:off x="2631006" y="195507"/>
            <a:ext cx="13025987" cy="687544"/>
          </a:xfrm>
          <a:prstGeom prst="rect">
            <a:avLst/>
          </a:prstGeom>
        </p:spPr>
        <p:txBody>
          <a:bodyPr anchor="t" rtlCol="false" tIns="0" lIns="0" bIns="0" rIns="0">
            <a:spAutoFit/>
          </a:bodyPr>
          <a:lstStyle/>
          <a:p>
            <a:pPr algn="ctr" marL="0" indent="0" lvl="0">
              <a:lnSpc>
                <a:spcPts val="5069"/>
              </a:lnSpc>
              <a:spcBef>
                <a:spcPct val="0"/>
              </a:spcBef>
            </a:pPr>
            <a:r>
              <a:rPr lang="en-US" b="true" sz="3673" spc="29">
                <a:solidFill>
                  <a:srgbClr val="010101"/>
                </a:solidFill>
                <a:latin typeface="Times New Roman Bold"/>
                <a:ea typeface="Times New Roman Bold"/>
                <a:cs typeface="Times New Roman Bold"/>
                <a:sym typeface="Times New Roman Bold"/>
              </a:rPr>
              <a:t>PROCESS FLOW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116047" y="221681"/>
            <a:ext cx="8616655" cy="3155365"/>
            <a:chOff x="0" y="0"/>
            <a:chExt cx="2269407" cy="831043"/>
          </a:xfrm>
        </p:grpSpPr>
        <p:sp>
          <p:nvSpPr>
            <p:cNvPr name="Freeform 4" id="4"/>
            <p:cNvSpPr/>
            <p:nvPr/>
          </p:nvSpPr>
          <p:spPr>
            <a:xfrm flipH="false" flipV="false" rot="0">
              <a:off x="0" y="0"/>
              <a:ext cx="2269407" cy="831043"/>
            </a:xfrm>
            <a:custGeom>
              <a:avLst/>
              <a:gdLst/>
              <a:ahLst/>
              <a:cxnLst/>
              <a:rect r="r" b="b" t="t" l="l"/>
              <a:pathLst>
                <a:path h="831043" w="2269407">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name="TextBox 5" id="5"/>
            <p:cNvSpPr txBox="true"/>
            <p:nvPr/>
          </p:nvSpPr>
          <p:spPr>
            <a:xfrm>
              <a:off x="0" y="-66675"/>
              <a:ext cx="2269407" cy="89771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5116047" y="457260"/>
            <a:ext cx="8616655" cy="2109744"/>
          </a:xfrm>
          <a:prstGeom prst="rect">
            <a:avLst/>
          </a:prstGeom>
        </p:spPr>
        <p:txBody>
          <a:bodyPr anchor="t" rtlCol="false" tIns="0" lIns="0" bIns="0" rIns="0">
            <a:spAutoFit/>
          </a:bodyPr>
          <a:lstStyle/>
          <a:p>
            <a:pPr algn="ctr">
              <a:lnSpc>
                <a:spcPts val="5465"/>
              </a:lnSpc>
            </a:pPr>
            <a:r>
              <a:rPr lang="en-US" b="true" sz="3960" spc="138">
                <a:solidFill>
                  <a:srgbClr val="010101"/>
                </a:solidFill>
                <a:latin typeface="Times New Roman Bold"/>
                <a:ea typeface="Times New Roman Bold"/>
                <a:cs typeface="Times New Roman Bold"/>
                <a:sym typeface="Times New Roman Bold"/>
              </a:rPr>
              <a:t>3.2 DESCRIPTION OF UNIT PROCESSES</a:t>
            </a:r>
          </a:p>
          <a:p>
            <a:pPr algn="ctr" marL="0" indent="0" lvl="0">
              <a:lnSpc>
                <a:spcPts val="5465"/>
              </a:lnSpc>
              <a:spcBef>
                <a:spcPct val="0"/>
              </a:spcBef>
            </a:pPr>
          </a:p>
        </p:txBody>
      </p:sp>
      <p:sp>
        <p:nvSpPr>
          <p:cNvPr name="TextBox 7" id="7"/>
          <p:cNvSpPr txBox="true"/>
          <p:nvPr/>
        </p:nvSpPr>
        <p:spPr>
          <a:xfrm rot="0">
            <a:off x="5578008" y="2522008"/>
            <a:ext cx="7692734" cy="1199534"/>
          </a:xfrm>
          <a:prstGeom prst="rect">
            <a:avLst/>
          </a:prstGeom>
        </p:spPr>
        <p:txBody>
          <a:bodyPr anchor="t" rtlCol="false" tIns="0" lIns="0" bIns="0" rIns="0">
            <a:spAutoFit/>
          </a:bodyPr>
          <a:lstStyle/>
          <a:p>
            <a:pPr algn="ctr">
              <a:lnSpc>
                <a:spcPts val="3809"/>
              </a:lnSpc>
            </a:pPr>
            <a:r>
              <a:rPr lang="en-US" sz="2760" spc="96">
                <a:solidFill>
                  <a:srgbClr val="010101"/>
                </a:solidFill>
                <a:latin typeface="Times New Roman"/>
                <a:ea typeface="Times New Roman"/>
                <a:cs typeface="Times New Roman"/>
                <a:sym typeface="Times New Roman"/>
              </a:rPr>
              <a:t>3.2.1 DESCRIPTION OF STORAGE TANKS</a:t>
            </a:r>
          </a:p>
          <a:p>
            <a:pPr algn="ctr" marL="0" indent="0" lvl="0">
              <a:lnSpc>
                <a:spcPts val="5465"/>
              </a:lnSpc>
              <a:spcBef>
                <a:spcPct val="0"/>
              </a:spcBef>
            </a:pPr>
          </a:p>
        </p:txBody>
      </p:sp>
      <p:sp>
        <p:nvSpPr>
          <p:cNvPr name="TextBox 8" id="8"/>
          <p:cNvSpPr txBox="true"/>
          <p:nvPr/>
        </p:nvSpPr>
        <p:spPr>
          <a:xfrm rot="0">
            <a:off x="2133329" y="5476990"/>
            <a:ext cx="2170152" cy="596265"/>
          </a:xfrm>
          <a:prstGeom prst="rect">
            <a:avLst/>
          </a:prstGeom>
        </p:spPr>
        <p:txBody>
          <a:bodyPr anchor="t" rtlCol="false" tIns="0" lIns="0" bIns="0" rIns="0">
            <a:spAutoFit/>
          </a:bodyPr>
          <a:lstStyle/>
          <a:p>
            <a:pPr algn="ctr">
              <a:lnSpc>
                <a:spcPts val="4289"/>
              </a:lnSpc>
              <a:spcBef>
                <a:spcPct val="0"/>
              </a:spcBef>
            </a:pPr>
            <a:r>
              <a:rPr lang="en-US" sz="3299">
                <a:solidFill>
                  <a:srgbClr val="010101"/>
                </a:solidFill>
                <a:latin typeface="Times New Roman"/>
                <a:ea typeface="Times New Roman"/>
                <a:cs typeface="Times New Roman"/>
                <a:sym typeface="Times New Roman"/>
              </a:rPr>
              <a:t> </a:t>
            </a:r>
            <a:r>
              <a:rPr lang="en-US" b="true" sz="3299">
                <a:solidFill>
                  <a:srgbClr val="010101"/>
                </a:solidFill>
                <a:latin typeface="Times New Roman Bold"/>
                <a:ea typeface="Times New Roman Bold"/>
                <a:cs typeface="Times New Roman Bold"/>
                <a:sym typeface="Times New Roman Bold"/>
              </a:rPr>
              <a:t>BENZENE</a:t>
            </a:r>
          </a:p>
        </p:txBody>
      </p:sp>
      <p:grpSp>
        <p:nvGrpSpPr>
          <p:cNvPr name="Group 9" id="9"/>
          <p:cNvGrpSpPr/>
          <p:nvPr/>
        </p:nvGrpSpPr>
        <p:grpSpPr>
          <a:xfrm rot="0">
            <a:off x="14314093" y="4699219"/>
            <a:ext cx="3493131" cy="8229600"/>
            <a:chOff x="0" y="0"/>
            <a:chExt cx="920002" cy="2167467"/>
          </a:xfrm>
        </p:grpSpPr>
        <p:sp>
          <p:nvSpPr>
            <p:cNvPr name="Freeform 10" id="10"/>
            <p:cNvSpPr/>
            <p:nvPr/>
          </p:nvSpPr>
          <p:spPr>
            <a:xfrm flipH="false" flipV="false" rot="0">
              <a:off x="0" y="0"/>
              <a:ext cx="920002" cy="2167467"/>
            </a:xfrm>
            <a:custGeom>
              <a:avLst/>
              <a:gdLst/>
              <a:ahLst/>
              <a:cxnLst/>
              <a:rect r="r" b="b" t="t" l="l"/>
              <a:pathLst>
                <a:path h="2167467" w="920002">
                  <a:moveTo>
                    <a:pt x="55408" y="0"/>
                  </a:moveTo>
                  <a:lnTo>
                    <a:pt x="864593" y="0"/>
                  </a:lnTo>
                  <a:cubicBezTo>
                    <a:pt x="879289" y="0"/>
                    <a:pt x="893382" y="5838"/>
                    <a:pt x="903773" y="16229"/>
                  </a:cubicBezTo>
                  <a:cubicBezTo>
                    <a:pt x="914164" y="26620"/>
                    <a:pt x="920002" y="40713"/>
                    <a:pt x="920002" y="55408"/>
                  </a:cubicBezTo>
                  <a:lnTo>
                    <a:pt x="920002" y="2112058"/>
                  </a:lnTo>
                  <a:cubicBezTo>
                    <a:pt x="920002" y="2142660"/>
                    <a:pt x="895194" y="2167467"/>
                    <a:pt x="864593" y="2167467"/>
                  </a:cubicBezTo>
                  <a:lnTo>
                    <a:pt x="55408" y="2167467"/>
                  </a:lnTo>
                  <a:cubicBezTo>
                    <a:pt x="24807" y="2167467"/>
                    <a:pt x="0" y="2142660"/>
                    <a:pt x="0" y="2112058"/>
                  </a:cubicBezTo>
                  <a:lnTo>
                    <a:pt x="0" y="55408"/>
                  </a:lnTo>
                  <a:cubicBezTo>
                    <a:pt x="0" y="24807"/>
                    <a:pt x="24807" y="0"/>
                    <a:pt x="55408" y="0"/>
                  </a:cubicBezTo>
                  <a:close/>
                </a:path>
              </a:pathLst>
            </a:custGeom>
            <a:solidFill>
              <a:srgbClr val="FFFFFF"/>
            </a:solidFill>
            <a:ln cap="rnd">
              <a:noFill/>
              <a:prstDash val="solid"/>
              <a:round/>
            </a:ln>
          </p:spPr>
        </p:sp>
        <p:sp>
          <p:nvSpPr>
            <p:cNvPr name="TextBox 11" id="11"/>
            <p:cNvSpPr txBox="true"/>
            <p:nvPr/>
          </p:nvSpPr>
          <p:spPr>
            <a:xfrm>
              <a:off x="0" y="-66675"/>
              <a:ext cx="920002" cy="2234142"/>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14397221" y="5762754"/>
            <a:ext cx="3326877" cy="4409315"/>
          </a:xfrm>
          <a:prstGeom prst="rect">
            <a:avLst/>
          </a:prstGeom>
        </p:spPr>
        <p:txBody>
          <a:bodyPr anchor="t" rtlCol="false" tIns="0" lIns="0" bIns="0" rIns="0">
            <a:spAutoFit/>
          </a:bodyPr>
          <a:lstStyle/>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Molecular Mass</a:t>
            </a:r>
            <a:r>
              <a:rPr lang="en-US" sz="2220">
                <a:solidFill>
                  <a:srgbClr val="010101"/>
                </a:solidFill>
                <a:latin typeface="Times New Roman"/>
                <a:ea typeface="Times New Roman"/>
                <a:cs typeface="Times New Roman"/>
                <a:sym typeface="Times New Roman"/>
              </a:rPr>
              <a:t> :58 g/mol</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Density</a:t>
            </a:r>
            <a:r>
              <a:rPr lang="en-US" sz="2220">
                <a:solidFill>
                  <a:srgbClr val="010101"/>
                </a:solidFill>
                <a:latin typeface="Times New Roman"/>
                <a:ea typeface="Times New Roman"/>
                <a:cs typeface="Times New Roman"/>
                <a:sym typeface="Times New Roman"/>
              </a:rPr>
              <a:t>: 0.784 g/ml</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Melting Point</a:t>
            </a:r>
            <a:r>
              <a:rPr lang="en-US" sz="2220">
                <a:solidFill>
                  <a:srgbClr val="010101"/>
                </a:solidFill>
                <a:latin typeface="Times New Roman"/>
                <a:ea typeface="Times New Roman"/>
                <a:cs typeface="Times New Roman"/>
                <a:sym typeface="Times New Roman"/>
              </a:rPr>
              <a:t>: 178 K</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Boiling Point</a:t>
            </a:r>
            <a:r>
              <a:rPr lang="en-US" sz="2220">
                <a:solidFill>
                  <a:srgbClr val="010101"/>
                </a:solidFill>
                <a:latin typeface="Times New Roman"/>
                <a:ea typeface="Times New Roman"/>
                <a:cs typeface="Times New Roman"/>
                <a:sym typeface="Times New Roman"/>
              </a:rPr>
              <a:t>: 329 K</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Storage Tank Material</a:t>
            </a:r>
            <a:r>
              <a:rPr lang="en-US" sz="2220">
                <a:solidFill>
                  <a:srgbClr val="010101"/>
                </a:solidFill>
                <a:latin typeface="Times New Roman"/>
                <a:ea typeface="Times New Roman"/>
                <a:cs typeface="Times New Roman"/>
                <a:sym typeface="Times New Roman"/>
              </a:rPr>
              <a:t>: STAINLESS STEEL</a:t>
            </a:r>
          </a:p>
          <a:p>
            <a:pPr algn="l">
              <a:lnSpc>
                <a:spcPts val="3118"/>
              </a:lnSpc>
            </a:pPr>
          </a:p>
        </p:txBody>
      </p:sp>
      <p:sp>
        <p:nvSpPr>
          <p:cNvPr name="TextBox 13" id="13"/>
          <p:cNvSpPr txBox="true"/>
          <p:nvPr/>
        </p:nvSpPr>
        <p:spPr>
          <a:xfrm rot="0">
            <a:off x="15006182" y="4881245"/>
            <a:ext cx="2108954" cy="596265"/>
          </a:xfrm>
          <a:prstGeom prst="rect">
            <a:avLst/>
          </a:prstGeom>
        </p:spPr>
        <p:txBody>
          <a:bodyPr anchor="t" rtlCol="false" tIns="0" lIns="0" bIns="0" rIns="0">
            <a:spAutoFit/>
          </a:bodyPr>
          <a:lstStyle/>
          <a:p>
            <a:pPr algn="ctr">
              <a:lnSpc>
                <a:spcPts val="4289"/>
              </a:lnSpc>
              <a:spcBef>
                <a:spcPct val="0"/>
              </a:spcBef>
            </a:pPr>
            <a:r>
              <a:rPr lang="en-US" b="true" sz="3299">
                <a:solidFill>
                  <a:srgbClr val="010101"/>
                </a:solidFill>
                <a:latin typeface="Times New Roman Bold"/>
                <a:ea typeface="Times New Roman Bold"/>
                <a:cs typeface="Times New Roman Bold"/>
                <a:sym typeface="Times New Roman Bold"/>
              </a:rPr>
              <a:t>ACETONE</a:t>
            </a:r>
          </a:p>
        </p:txBody>
      </p:sp>
      <p:grpSp>
        <p:nvGrpSpPr>
          <p:cNvPr name="Group 14" id="14"/>
          <p:cNvGrpSpPr/>
          <p:nvPr/>
        </p:nvGrpSpPr>
        <p:grpSpPr>
          <a:xfrm rot="0">
            <a:off x="1332402" y="4699219"/>
            <a:ext cx="3493131" cy="8229600"/>
            <a:chOff x="0" y="0"/>
            <a:chExt cx="920002" cy="2167467"/>
          </a:xfrm>
        </p:grpSpPr>
        <p:sp>
          <p:nvSpPr>
            <p:cNvPr name="Freeform 15" id="15"/>
            <p:cNvSpPr/>
            <p:nvPr/>
          </p:nvSpPr>
          <p:spPr>
            <a:xfrm flipH="false" flipV="false" rot="0">
              <a:off x="0" y="0"/>
              <a:ext cx="920002" cy="2167467"/>
            </a:xfrm>
            <a:custGeom>
              <a:avLst/>
              <a:gdLst/>
              <a:ahLst/>
              <a:cxnLst/>
              <a:rect r="r" b="b" t="t" l="l"/>
              <a:pathLst>
                <a:path h="2167467" w="920002">
                  <a:moveTo>
                    <a:pt x="55408" y="0"/>
                  </a:moveTo>
                  <a:lnTo>
                    <a:pt x="864593" y="0"/>
                  </a:lnTo>
                  <a:cubicBezTo>
                    <a:pt x="879289" y="0"/>
                    <a:pt x="893382" y="5838"/>
                    <a:pt x="903773" y="16229"/>
                  </a:cubicBezTo>
                  <a:cubicBezTo>
                    <a:pt x="914164" y="26620"/>
                    <a:pt x="920002" y="40713"/>
                    <a:pt x="920002" y="55408"/>
                  </a:cubicBezTo>
                  <a:lnTo>
                    <a:pt x="920002" y="2112058"/>
                  </a:lnTo>
                  <a:cubicBezTo>
                    <a:pt x="920002" y="2142660"/>
                    <a:pt x="895194" y="2167467"/>
                    <a:pt x="864593" y="2167467"/>
                  </a:cubicBezTo>
                  <a:lnTo>
                    <a:pt x="55408" y="2167467"/>
                  </a:lnTo>
                  <a:cubicBezTo>
                    <a:pt x="24807" y="2167467"/>
                    <a:pt x="0" y="2142660"/>
                    <a:pt x="0" y="2112058"/>
                  </a:cubicBezTo>
                  <a:lnTo>
                    <a:pt x="0" y="55408"/>
                  </a:lnTo>
                  <a:cubicBezTo>
                    <a:pt x="0" y="24807"/>
                    <a:pt x="24807" y="0"/>
                    <a:pt x="55408" y="0"/>
                  </a:cubicBezTo>
                  <a:close/>
                </a:path>
              </a:pathLst>
            </a:custGeom>
            <a:solidFill>
              <a:srgbClr val="FFFFFF"/>
            </a:solidFill>
            <a:ln cap="rnd">
              <a:noFill/>
              <a:prstDash val="solid"/>
              <a:round/>
            </a:ln>
          </p:spPr>
        </p:sp>
        <p:sp>
          <p:nvSpPr>
            <p:cNvPr name="TextBox 16" id="16"/>
            <p:cNvSpPr txBox="true"/>
            <p:nvPr/>
          </p:nvSpPr>
          <p:spPr>
            <a:xfrm>
              <a:off x="0" y="-66675"/>
              <a:ext cx="920002" cy="2234142"/>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7" id="17"/>
          <p:cNvSpPr txBox="true"/>
          <p:nvPr/>
        </p:nvSpPr>
        <p:spPr>
          <a:xfrm rot="0">
            <a:off x="1415529" y="5762754"/>
            <a:ext cx="3326877" cy="4409315"/>
          </a:xfrm>
          <a:prstGeom prst="rect">
            <a:avLst/>
          </a:prstGeom>
        </p:spPr>
        <p:txBody>
          <a:bodyPr anchor="t" rtlCol="false" tIns="0" lIns="0" bIns="0" rIns="0">
            <a:spAutoFit/>
          </a:bodyPr>
          <a:lstStyle/>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Molecular Mass</a:t>
            </a:r>
            <a:r>
              <a:rPr lang="en-US" sz="2220">
                <a:solidFill>
                  <a:srgbClr val="010101"/>
                </a:solidFill>
                <a:latin typeface="Times New Roman"/>
                <a:ea typeface="Times New Roman"/>
                <a:cs typeface="Times New Roman"/>
                <a:sym typeface="Times New Roman"/>
              </a:rPr>
              <a:t> :78.11 g/mol</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Density</a:t>
            </a:r>
            <a:r>
              <a:rPr lang="en-US" sz="2220">
                <a:solidFill>
                  <a:srgbClr val="010101"/>
                </a:solidFill>
                <a:latin typeface="Times New Roman"/>
                <a:ea typeface="Times New Roman"/>
                <a:cs typeface="Times New Roman"/>
                <a:sym typeface="Times New Roman"/>
              </a:rPr>
              <a:t>:0.874 g/ml</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Melting Point</a:t>
            </a:r>
            <a:r>
              <a:rPr lang="en-US" sz="2220">
                <a:solidFill>
                  <a:srgbClr val="010101"/>
                </a:solidFill>
                <a:latin typeface="Times New Roman"/>
                <a:ea typeface="Times New Roman"/>
                <a:cs typeface="Times New Roman"/>
                <a:sym typeface="Times New Roman"/>
              </a:rPr>
              <a:t>: 278 K</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Boiling Point</a:t>
            </a:r>
            <a:r>
              <a:rPr lang="en-US" sz="2220">
                <a:solidFill>
                  <a:srgbClr val="010101"/>
                </a:solidFill>
                <a:latin typeface="Times New Roman"/>
                <a:ea typeface="Times New Roman"/>
                <a:cs typeface="Times New Roman"/>
                <a:sym typeface="Times New Roman"/>
              </a:rPr>
              <a:t>: 353 K</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Storage Tank Material</a:t>
            </a:r>
            <a:r>
              <a:rPr lang="en-US" sz="2220">
                <a:solidFill>
                  <a:srgbClr val="010101"/>
                </a:solidFill>
                <a:latin typeface="Times New Roman"/>
                <a:ea typeface="Times New Roman"/>
                <a:cs typeface="Times New Roman"/>
                <a:sym typeface="Times New Roman"/>
              </a:rPr>
              <a:t>: STAINLESS STEEL</a:t>
            </a:r>
          </a:p>
          <a:p>
            <a:pPr algn="l">
              <a:lnSpc>
                <a:spcPts val="3118"/>
              </a:lnSpc>
            </a:pPr>
          </a:p>
        </p:txBody>
      </p:sp>
      <p:sp>
        <p:nvSpPr>
          <p:cNvPr name="TextBox 18" id="18"/>
          <p:cNvSpPr txBox="true"/>
          <p:nvPr/>
        </p:nvSpPr>
        <p:spPr>
          <a:xfrm rot="0">
            <a:off x="2004904" y="4881245"/>
            <a:ext cx="2170152" cy="596265"/>
          </a:xfrm>
          <a:prstGeom prst="rect">
            <a:avLst/>
          </a:prstGeom>
        </p:spPr>
        <p:txBody>
          <a:bodyPr anchor="t" rtlCol="false" tIns="0" lIns="0" bIns="0" rIns="0">
            <a:spAutoFit/>
          </a:bodyPr>
          <a:lstStyle/>
          <a:p>
            <a:pPr algn="ctr">
              <a:lnSpc>
                <a:spcPts val="4289"/>
              </a:lnSpc>
              <a:spcBef>
                <a:spcPct val="0"/>
              </a:spcBef>
            </a:pPr>
            <a:r>
              <a:rPr lang="en-US" sz="3299">
                <a:solidFill>
                  <a:srgbClr val="010101"/>
                </a:solidFill>
                <a:latin typeface="Times New Roman"/>
                <a:ea typeface="Times New Roman"/>
                <a:cs typeface="Times New Roman"/>
                <a:sym typeface="Times New Roman"/>
              </a:rPr>
              <a:t> </a:t>
            </a:r>
            <a:r>
              <a:rPr lang="en-US" b="true" sz="3299">
                <a:solidFill>
                  <a:srgbClr val="010101"/>
                </a:solidFill>
                <a:latin typeface="Times New Roman Bold"/>
                <a:ea typeface="Times New Roman Bold"/>
                <a:cs typeface="Times New Roman Bold"/>
                <a:sym typeface="Times New Roman Bold"/>
              </a:rPr>
              <a:t>BENZENE</a:t>
            </a:r>
          </a:p>
        </p:txBody>
      </p:sp>
      <p:sp>
        <p:nvSpPr>
          <p:cNvPr name="TextBox 19" id="19"/>
          <p:cNvSpPr txBox="true"/>
          <p:nvPr/>
        </p:nvSpPr>
        <p:spPr>
          <a:xfrm rot="0">
            <a:off x="6378935" y="5476990"/>
            <a:ext cx="2170152" cy="596265"/>
          </a:xfrm>
          <a:prstGeom prst="rect">
            <a:avLst/>
          </a:prstGeom>
        </p:spPr>
        <p:txBody>
          <a:bodyPr anchor="t" rtlCol="false" tIns="0" lIns="0" bIns="0" rIns="0">
            <a:spAutoFit/>
          </a:bodyPr>
          <a:lstStyle/>
          <a:p>
            <a:pPr algn="ctr">
              <a:lnSpc>
                <a:spcPts val="4289"/>
              </a:lnSpc>
              <a:spcBef>
                <a:spcPct val="0"/>
              </a:spcBef>
            </a:pPr>
            <a:r>
              <a:rPr lang="en-US" sz="3299">
                <a:solidFill>
                  <a:srgbClr val="010101"/>
                </a:solidFill>
                <a:latin typeface="Times New Roman"/>
                <a:ea typeface="Times New Roman"/>
                <a:cs typeface="Times New Roman"/>
                <a:sym typeface="Times New Roman"/>
              </a:rPr>
              <a:t> </a:t>
            </a:r>
            <a:r>
              <a:rPr lang="en-US" b="true" sz="3299">
                <a:solidFill>
                  <a:srgbClr val="010101"/>
                </a:solidFill>
                <a:latin typeface="Times New Roman Bold"/>
                <a:ea typeface="Times New Roman Bold"/>
                <a:cs typeface="Times New Roman Bold"/>
                <a:sym typeface="Times New Roman Bold"/>
              </a:rPr>
              <a:t>BENZENE</a:t>
            </a:r>
          </a:p>
        </p:txBody>
      </p:sp>
      <p:grpSp>
        <p:nvGrpSpPr>
          <p:cNvPr name="Group 20" id="20"/>
          <p:cNvGrpSpPr/>
          <p:nvPr/>
        </p:nvGrpSpPr>
        <p:grpSpPr>
          <a:xfrm rot="0">
            <a:off x="5578008" y="4699219"/>
            <a:ext cx="3493131" cy="8229600"/>
            <a:chOff x="0" y="0"/>
            <a:chExt cx="920002" cy="2167467"/>
          </a:xfrm>
        </p:grpSpPr>
        <p:sp>
          <p:nvSpPr>
            <p:cNvPr name="Freeform 21" id="21"/>
            <p:cNvSpPr/>
            <p:nvPr/>
          </p:nvSpPr>
          <p:spPr>
            <a:xfrm flipH="false" flipV="false" rot="0">
              <a:off x="0" y="0"/>
              <a:ext cx="920002" cy="2167467"/>
            </a:xfrm>
            <a:custGeom>
              <a:avLst/>
              <a:gdLst/>
              <a:ahLst/>
              <a:cxnLst/>
              <a:rect r="r" b="b" t="t" l="l"/>
              <a:pathLst>
                <a:path h="2167467" w="920002">
                  <a:moveTo>
                    <a:pt x="55408" y="0"/>
                  </a:moveTo>
                  <a:lnTo>
                    <a:pt x="864593" y="0"/>
                  </a:lnTo>
                  <a:cubicBezTo>
                    <a:pt x="879289" y="0"/>
                    <a:pt x="893382" y="5838"/>
                    <a:pt x="903773" y="16229"/>
                  </a:cubicBezTo>
                  <a:cubicBezTo>
                    <a:pt x="914164" y="26620"/>
                    <a:pt x="920002" y="40713"/>
                    <a:pt x="920002" y="55408"/>
                  </a:cubicBezTo>
                  <a:lnTo>
                    <a:pt x="920002" y="2112058"/>
                  </a:lnTo>
                  <a:cubicBezTo>
                    <a:pt x="920002" y="2142660"/>
                    <a:pt x="895194" y="2167467"/>
                    <a:pt x="864593" y="2167467"/>
                  </a:cubicBezTo>
                  <a:lnTo>
                    <a:pt x="55408" y="2167467"/>
                  </a:lnTo>
                  <a:cubicBezTo>
                    <a:pt x="24807" y="2167467"/>
                    <a:pt x="0" y="2142660"/>
                    <a:pt x="0" y="2112058"/>
                  </a:cubicBezTo>
                  <a:lnTo>
                    <a:pt x="0" y="55408"/>
                  </a:lnTo>
                  <a:cubicBezTo>
                    <a:pt x="0" y="24807"/>
                    <a:pt x="24807" y="0"/>
                    <a:pt x="55408" y="0"/>
                  </a:cubicBezTo>
                  <a:close/>
                </a:path>
              </a:pathLst>
            </a:custGeom>
            <a:solidFill>
              <a:srgbClr val="FFFFFF"/>
            </a:solidFill>
            <a:ln cap="rnd">
              <a:noFill/>
              <a:prstDash val="solid"/>
              <a:round/>
            </a:ln>
          </p:spPr>
        </p:sp>
        <p:sp>
          <p:nvSpPr>
            <p:cNvPr name="TextBox 22" id="22"/>
            <p:cNvSpPr txBox="true"/>
            <p:nvPr/>
          </p:nvSpPr>
          <p:spPr>
            <a:xfrm>
              <a:off x="0" y="-66675"/>
              <a:ext cx="920002" cy="2234142"/>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3" id="23"/>
          <p:cNvSpPr txBox="true"/>
          <p:nvPr/>
        </p:nvSpPr>
        <p:spPr>
          <a:xfrm rot="0">
            <a:off x="5578008" y="5762754"/>
            <a:ext cx="3326877" cy="4409315"/>
          </a:xfrm>
          <a:prstGeom prst="rect">
            <a:avLst/>
          </a:prstGeom>
        </p:spPr>
        <p:txBody>
          <a:bodyPr anchor="t" rtlCol="false" tIns="0" lIns="0" bIns="0" rIns="0">
            <a:spAutoFit/>
          </a:bodyPr>
          <a:lstStyle/>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Molecular Mass</a:t>
            </a:r>
            <a:r>
              <a:rPr lang="en-US" sz="2220">
                <a:solidFill>
                  <a:srgbClr val="010101"/>
                </a:solidFill>
                <a:latin typeface="Times New Roman"/>
                <a:ea typeface="Times New Roman"/>
                <a:cs typeface="Times New Roman"/>
                <a:sym typeface="Times New Roman"/>
              </a:rPr>
              <a:t> : 42 g/mol</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Density</a:t>
            </a:r>
            <a:r>
              <a:rPr lang="en-US" sz="2220">
                <a:solidFill>
                  <a:srgbClr val="010101"/>
                </a:solidFill>
                <a:latin typeface="Times New Roman"/>
                <a:ea typeface="Times New Roman"/>
                <a:cs typeface="Times New Roman"/>
                <a:sym typeface="Times New Roman"/>
              </a:rPr>
              <a:t>: 1.036 g/ml</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Melting Point</a:t>
            </a:r>
            <a:r>
              <a:rPr lang="en-US" sz="2220">
                <a:solidFill>
                  <a:srgbClr val="010101"/>
                </a:solidFill>
                <a:latin typeface="Times New Roman"/>
                <a:ea typeface="Times New Roman"/>
                <a:cs typeface="Times New Roman"/>
                <a:sym typeface="Times New Roman"/>
              </a:rPr>
              <a:t>: 87.95K</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Boiling Point</a:t>
            </a:r>
            <a:r>
              <a:rPr lang="en-US" sz="2220">
                <a:solidFill>
                  <a:srgbClr val="010101"/>
                </a:solidFill>
                <a:latin typeface="Times New Roman"/>
                <a:ea typeface="Times New Roman"/>
                <a:cs typeface="Times New Roman"/>
                <a:sym typeface="Times New Roman"/>
              </a:rPr>
              <a:t>: 225 K</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Storage Tank Material</a:t>
            </a:r>
            <a:r>
              <a:rPr lang="en-US" sz="2220">
                <a:solidFill>
                  <a:srgbClr val="010101"/>
                </a:solidFill>
                <a:latin typeface="Times New Roman"/>
                <a:ea typeface="Times New Roman"/>
                <a:cs typeface="Times New Roman"/>
                <a:sym typeface="Times New Roman"/>
              </a:rPr>
              <a:t>: STAINLESS STEEL</a:t>
            </a:r>
          </a:p>
          <a:p>
            <a:pPr algn="l">
              <a:lnSpc>
                <a:spcPts val="3118"/>
              </a:lnSpc>
            </a:pPr>
          </a:p>
        </p:txBody>
      </p:sp>
      <p:sp>
        <p:nvSpPr>
          <p:cNvPr name="TextBox 24" id="24"/>
          <p:cNvSpPr txBox="true"/>
          <p:nvPr/>
        </p:nvSpPr>
        <p:spPr>
          <a:xfrm rot="0">
            <a:off x="10621765" y="5476990"/>
            <a:ext cx="2170152" cy="596265"/>
          </a:xfrm>
          <a:prstGeom prst="rect">
            <a:avLst/>
          </a:prstGeom>
        </p:spPr>
        <p:txBody>
          <a:bodyPr anchor="t" rtlCol="false" tIns="0" lIns="0" bIns="0" rIns="0">
            <a:spAutoFit/>
          </a:bodyPr>
          <a:lstStyle/>
          <a:p>
            <a:pPr algn="ctr">
              <a:lnSpc>
                <a:spcPts val="4289"/>
              </a:lnSpc>
              <a:spcBef>
                <a:spcPct val="0"/>
              </a:spcBef>
            </a:pPr>
            <a:r>
              <a:rPr lang="en-US" sz="3299">
                <a:solidFill>
                  <a:srgbClr val="010101"/>
                </a:solidFill>
                <a:latin typeface="Times New Roman"/>
                <a:ea typeface="Times New Roman"/>
                <a:cs typeface="Times New Roman"/>
                <a:sym typeface="Times New Roman"/>
              </a:rPr>
              <a:t> </a:t>
            </a:r>
            <a:r>
              <a:rPr lang="en-US" b="true" sz="3299">
                <a:solidFill>
                  <a:srgbClr val="010101"/>
                </a:solidFill>
                <a:latin typeface="Times New Roman Bold"/>
                <a:ea typeface="Times New Roman Bold"/>
                <a:cs typeface="Times New Roman Bold"/>
                <a:sym typeface="Times New Roman Bold"/>
              </a:rPr>
              <a:t>BENZENE</a:t>
            </a:r>
          </a:p>
        </p:txBody>
      </p:sp>
      <p:grpSp>
        <p:nvGrpSpPr>
          <p:cNvPr name="Group 25" id="25"/>
          <p:cNvGrpSpPr/>
          <p:nvPr/>
        </p:nvGrpSpPr>
        <p:grpSpPr>
          <a:xfrm rot="0">
            <a:off x="9820837" y="4699219"/>
            <a:ext cx="3493131" cy="8229600"/>
            <a:chOff x="0" y="0"/>
            <a:chExt cx="920002" cy="2167467"/>
          </a:xfrm>
        </p:grpSpPr>
        <p:sp>
          <p:nvSpPr>
            <p:cNvPr name="Freeform 26" id="26"/>
            <p:cNvSpPr/>
            <p:nvPr/>
          </p:nvSpPr>
          <p:spPr>
            <a:xfrm flipH="false" flipV="false" rot="0">
              <a:off x="0" y="0"/>
              <a:ext cx="920002" cy="2167467"/>
            </a:xfrm>
            <a:custGeom>
              <a:avLst/>
              <a:gdLst/>
              <a:ahLst/>
              <a:cxnLst/>
              <a:rect r="r" b="b" t="t" l="l"/>
              <a:pathLst>
                <a:path h="2167467" w="920002">
                  <a:moveTo>
                    <a:pt x="55408" y="0"/>
                  </a:moveTo>
                  <a:lnTo>
                    <a:pt x="864593" y="0"/>
                  </a:lnTo>
                  <a:cubicBezTo>
                    <a:pt x="879289" y="0"/>
                    <a:pt x="893382" y="5838"/>
                    <a:pt x="903773" y="16229"/>
                  </a:cubicBezTo>
                  <a:cubicBezTo>
                    <a:pt x="914164" y="26620"/>
                    <a:pt x="920002" y="40713"/>
                    <a:pt x="920002" y="55408"/>
                  </a:cubicBezTo>
                  <a:lnTo>
                    <a:pt x="920002" y="2112058"/>
                  </a:lnTo>
                  <a:cubicBezTo>
                    <a:pt x="920002" y="2142660"/>
                    <a:pt x="895194" y="2167467"/>
                    <a:pt x="864593" y="2167467"/>
                  </a:cubicBezTo>
                  <a:lnTo>
                    <a:pt x="55408" y="2167467"/>
                  </a:lnTo>
                  <a:cubicBezTo>
                    <a:pt x="24807" y="2167467"/>
                    <a:pt x="0" y="2142660"/>
                    <a:pt x="0" y="2112058"/>
                  </a:cubicBezTo>
                  <a:lnTo>
                    <a:pt x="0" y="55408"/>
                  </a:lnTo>
                  <a:cubicBezTo>
                    <a:pt x="0" y="24807"/>
                    <a:pt x="24807" y="0"/>
                    <a:pt x="55408" y="0"/>
                  </a:cubicBezTo>
                  <a:close/>
                </a:path>
              </a:pathLst>
            </a:custGeom>
            <a:solidFill>
              <a:srgbClr val="FFFFFF"/>
            </a:solidFill>
            <a:ln cap="rnd">
              <a:noFill/>
              <a:prstDash val="solid"/>
              <a:round/>
            </a:ln>
          </p:spPr>
        </p:sp>
        <p:sp>
          <p:nvSpPr>
            <p:cNvPr name="TextBox 27" id="27"/>
            <p:cNvSpPr txBox="true"/>
            <p:nvPr/>
          </p:nvSpPr>
          <p:spPr>
            <a:xfrm>
              <a:off x="0" y="-66675"/>
              <a:ext cx="920002" cy="2234142"/>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8" id="28"/>
          <p:cNvSpPr txBox="true"/>
          <p:nvPr/>
        </p:nvSpPr>
        <p:spPr>
          <a:xfrm rot="0">
            <a:off x="9903965" y="5762754"/>
            <a:ext cx="3326877" cy="4409315"/>
          </a:xfrm>
          <a:prstGeom prst="rect">
            <a:avLst/>
          </a:prstGeom>
        </p:spPr>
        <p:txBody>
          <a:bodyPr anchor="t" rtlCol="false" tIns="0" lIns="0" bIns="0" rIns="0">
            <a:spAutoFit/>
          </a:bodyPr>
          <a:lstStyle/>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Molecular Mass</a:t>
            </a:r>
            <a:r>
              <a:rPr lang="en-US" sz="2220">
                <a:solidFill>
                  <a:srgbClr val="010101"/>
                </a:solidFill>
                <a:latin typeface="Times New Roman"/>
                <a:ea typeface="Times New Roman"/>
                <a:cs typeface="Times New Roman"/>
                <a:sym typeface="Times New Roman"/>
              </a:rPr>
              <a:t> :120.1 g/mol</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Density</a:t>
            </a:r>
            <a:r>
              <a:rPr lang="en-US" sz="2220">
                <a:solidFill>
                  <a:srgbClr val="010101"/>
                </a:solidFill>
                <a:latin typeface="Times New Roman"/>
                <a:ea typeface="Times New Roman"/>
                <a:cs typeface="Times New Roman"/>
                <a:sym typeface="Times New Roman"/>
              </a:rPr>
              <a:t>: 0.864 g/ml</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Melting Point</a:t>
            </a:r>
            <a:r>
              <a:rPr lang="en-US" sz="2220">
                <a:solidFill>
                  <a:srgbClr val="010101"/>
                </a:solidFill>
                <a:latin typeface="Times New Roman"/>
                <a:ea typeface="Times New Roman"/>
                <a:cs typeface="Times New Roman"/>
                <a:sym typeface="Times New Roman"/>
              </a:rPr>
              <a:t>: 177 K</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Boiling Point</a:t>
            </a:r>
            <a:r>
              <a:rPr lang="en-US" sz="2220">
                <a:solidFill>
                  <a:srgbClr val="010101"/>
                </a:solidFill>
                <a:latin typeface="Times New Roman"/>
                <a:ea typeface="Times New Roman"/>
                <a:cs typeface="Times New Roman"/>
                <a:sym typeface="Times New Roman"/>
              </a:rPr>
              <a:t>: 425 K</a:t>
            </a:r>
          </a:p>
          <a:p>
            <a:pPr algn="l">
              <a:lnSpc>
                <a:spcPts val="2887"/>
              </a:lnSpc>
            </a:pPr>
          </a:p>
          <a:p>
            <a:pPr algn="l" marL="479500" indent="-239750" lvl="1">
              <a:lnSpc>
                <a:spcPts val="2887"/>
              </a:lnSpc>
              <a:buFont typeface="Arial"/>
              <a:buChar char="•"/>
            </a:pPr>
            <a:r>
              <a:rPr lang="en-US" b="true" sz="2220">
                <a:solidFill>
                  <a:srgbClr val="010101"/>
                </a:solidFill>
                <a:latin typeface="Times New Roman Bold"/>
                <a:ea typeface="Times New Roman Bold"/>
                <a:cs typeface="Times New Roman Bold"/>
                <a:sym typeface="Times New Roman Bold"/>
              </a:rPr>
              <a:t>Storage Tank Material</a:t>
            </a:r>
            <a:r>
              <a:rPr lang="en-US" sz="2220">
                <a:solidFill>
                  <a:srgbClr val="010101"/>
                </a:solidFill>
                <a:latin typeface="Times New Roman"/>
                <a:ea typeface="Times New Roman"/>
                <a:cs typeface="Times New Roman"/>
                <a:sym typeface="Times New Roman"/>
              </a:rPr>
              <a:t>: STAINLESS STEEL</a:t>
            </a:r>
          </a:p>
          <a:p>
            <a:pPr algn="l">
              <a:lnSpc>
                <a:spcPts val="3118"/>
              </a:lnSpc>
            </a:pPr>
          </a:p>
        </p:txBody>
      </p:sp>
      <p:sp>
        <p:nvSpPr>
          <p:cNvPr name="TextBox 29" id="29"/>
          <p:cNvSpPr txBox="true"/>
          <p:nvPr/>
        </p:nvSpPr>
        <p:spPr>
          <a:xfrm rot="0">
            <a:off x="10595734" y="4881245"/>
            <a:ext cx="1921312" cy="596265"/>
          </a:xfrm>
          <a:prstGeom prst="rect">
            <a:avLst/>
          </a:prstGeom>
        </p:spPr>
        <p:txBody>
          <a:bodyPr anchor="t" rtlCol="false" tIns="0" lIns="0" bIns="0" rIns="0">
            <a:spAutoFit/>
          </a:bodyPr>
          <a:lstStyle/>
          <a:p>
            <a:pPr algn="ctr">
              <a:lnSpc>
                <a:spcPts val="4289"/>
              </a:lnSpc>
              <a:spcBef>
                <a:spcPct val="0"/>
              </a:spcBef>
            </a:pPr>
            <a:r>
              <a:rPr lang="en-US" b="true" sz="3299">
                <a:solidFill>
                  <a:srgbClr val="010101"/>
                </a:solidFill>
                <a:latin typeface="Times New Roman Bold"/>
                <a:ea typeface="Times New Roman Bold"/>
                <a:cs typeface="Times New Roman Bold"/>
                <a:sym typeface="Times New Roman Bold"/>
              </a:rPr>
              <a:t>CUMENE</a:t>
            </a:r>
          </a:p>
        </p:txBody>
      </p:sp>
      <p:sp>
        <p:nvSpPr>
          <p:cNvPr name="TextBox 30" id="30"/>
          <p:cNvSpPr txBox="true"/>
          <p:nvPr/>
        </p:nvSpPr>
        <p:spPr>
          <a:xfrm rot="0">
            <a:off x="5938209" y="4881245"/>
            <a:ext cx="2772728" cy="596265"/>
          </a:xfrm>
          <a:prstGeom prst="rect">
            <a:avLst/>
          </a:prstGeom>
        </p:spPr>
        <p:txBody>
          <a:bodyPr anchor="t" rtlCol="false" tIns="0" lIns="0" bIns="0" rIns="0">
            <a:spAutoFit/>
          </a:bodyPr>
          <a:lstStyle/>
          <a:p>
            <a:pPr algn="ctr">
              <a:lnSpc>
                <a:spcPts val="4289"/>
              </a:lnSpc>
              <a:spcBef>
                <a:spcPct val="0"/>
              </a:spcBef>
            </a:pPr>
            <a:r>
              <a:rPr lang="en-US" sz="3299">
                <a:solidFill>
                  <a:srgbClr val="010101"/>
                </a:solidFill>
                <a:latin typeface="Times New Roman"/>
                <a:ea typeface="Times New Roman"/>
                <a:cs typeface="Times New Roman"/>
                <a:sym typeface="Times New Roman"/>
              </a:rPr>
              <a:t> </a:t>
            </a:r>
            <a:r>
              <a:rPr lang="en-US" b="true" sz="3299">
                <a:solidFill>
                  <a:srgbClr val="010101"/>
                </a:solidFill>
                <a:latin typeface="Times New Roman Bold"/>
                <a:ea typeface="Times New Roman Bold"/>
                <a:cs typeface="Times New Roman Bold"/>
                <a:sym typeface="Times New Roman Bold"/>
              </a:rPr>
              <a:t>PROPYLENE</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FFBFB"/>
        </a:solidFill>
      </p:bgPr>
    </p:bg>
    <p:spTree>
      <p:nvGrpSpPr>
        <p:cNvPr id="1" name=""/>
        <p:cNvGrpSpPr/>
        <p:nvPr/>
      </p:nvGrpSpPr>
      <p:grpSpPr>
        <a:xfrm>
          <a:off x="0" y="0"/>
          <a:ext cx="0" cy="0"/>
          <a:chOff x="0" y="0"/>
          <a:chExt cx="0" cy="0"/>
        </a:xfrm>
      </p:grpSpPr>
      <p:sp>
        <p:nvSpPr>
          <p:cNvPr name="TextBox 2" id="2"/>
          <p:cNvSpPr txBox="true"/>
          <p:nvPr/>
        </p:nvSpPr>
        <p:spPr>
          <a:xfrm rot="0">
            <a:off x="6404550" y="98165"/>
            <a:ext cx="5478899" cy="647066"/>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Times New Roman Bold"/>
                <a:ea typeface="Times New Roman Bold"/>
                <a:cs typeface="Times New Roman Bold"/>
                <a:sym typeface="Times New Roman Bold"/>
              </a:rPr>
              <a:t>Material Balance Calculations</a:t>
            </a:r>
          </a:p>
        </p:txBody>
      </p:sp>
      <p:sp>
        <p:nvSpPr>
          <p:cNvPr name="TextBox 3" id="3"/>
          <p:cNvSpPr txBox="true"/>
          <p:nvPr/>
        </p:nvSpPr>
        <p:spPr>
          <a:xfrm rot="0">
            <a:off x="1028700" y="638492"/>
            <a:ext cx="16658912" cy="10370483"/>
          </a:xfrm>
          <a:prstGeom prst="rect">
            <a:avLst/>
          </a:prstGeom>
        </p:spPr>
        <p:txBody>
          <a:bodyPr anchor="t" rtlCol="false" tIns="0" lIns="0" bIns="0" rIns="0">
            <a:spAutoFit/>
          </a:bodyPr>
          <a:lstStyle/>
          <a:p>
            <a:pPr algn="l">
              <a:lnSpc>
                <a:spcPts val="4323"/>
              </a:lnSpc>
            </a:pPr>
          </a:p>
          <a:p>
            <a:pPr algn="l">
              <a:lnSpc>
                <a:spcPts val="4323"/>
              </a:lnSpc>
            </a:pPr>
          </a:p>
          <a:p>
            <a:pPr algn="l" marL="666759" indent="-333379" lvl="1">
              <a:lnSpc>
                <a:spcPts val="4323"/>
              </a:lnSpc>
              <a:buFont typeface="Arial"/>
              <a:buChar char="•"/>
            </a:pPr>
            <a:r>
              <a:rPr lang="en-US" sz="3088">
                <a:solidFill>
                  <a:srgbClr val="000000"/>
                </a:solidFill>
                <a:latin typeface="Times New Roman"/>
                <a:ea typeface="Times New Roman"/>
                <a:cs typeface="Times New Roman"/>
                <a:sym typeface="Times New Roman"/>
              </a:rPr>
              <a:t>Acetone produced = 500 tonnes/day =  5x105  kg/day = 8620.57 kmol per day</a:t>
            </a:r>
          </a:p>
          <a:p>
            <a:pPr algn="l">
              <a:lnSpc>
                <a:spcPts val="4323"/>
              </a:lnSpc>
            </a:pPr>
            <a:r>
              <a:rPr lang="en-US" sz="3088">
                <a:solidFill>
                  <a:srgbClr val="000000"/>
                </a:solidFill>
                <a:latin typeface="Times New Roman"/>
                <a:ea typeface="Times New Roman"/>
                <a:cs typeface="Times New Roman"/>
                <a:sym typeface="Times New Roman"/>
              </a:rPr>
              <a:t> </a:t>
            </a:r>
          </a:p>
          <a:p>
            <a:pPr algn="l" marL="666759" indent="-333379" lvl="1">
              <a:lnSpc>
                <a:spcPts val="4323"/>
              </a:lnSpc>
              <a:buFont typeface="Arial"/>
              <a:buChar char="•"/>
            </a:pPr>
            <a:r>
              <a:rPr lang="en-US" sz="3088">
                <a:solidFill>
                  <a:srgbClr val="000000"/>
                </a:solidFill>
                <a:latin typeface="Times New Roman"/>
                <a:ea typeface="Times New Roman"/>
                <a:cs typeface="Times New Roman"/>
                <a:sym typeface="Times New Roman"/>
              </a:rPr>
              <a:t> Phenol produced = 97 tonnes/day =  8620.69 kmol/day = 810.34 tones/day =810344.9 kg/day</a:t>
            </a:r>
          </a:p>
          <a:p>
            <a:pPr algn="l">
              <a:lnSpc>
                <a:spcPts val="4323"/>
              </a:lnSpc>
            </a:pPr>
          </a:p>
          <a:p>
            <a:pPr algn="l" marL="666759" indent="-333379" lvl="1">
              <a:lnSpc>
                <a:spcPts val="4323"/>
              </a:lnSpc>
              <a:buFont typeface="Arial"/>
              <a:buChar char="•"/>
            </a:pPr>
            <a:r>
              <a:rPr lang="en-US" sz="3088">
                <a:solidFill>
                  <a:srgbClr val="000000"/>
                </a:solidFill>
                <a:latin typeface="Times New Roman"/>
                <a:ea typeface="Times New Roman"/>
                <a:cs typeface="Times New Roman"/>
                <a:sym typeface="Times New Roman"/>
              </a:rPr>
              <a:t> Conversion percentage of cumene hydroperoxide to phenol = 90%</a:t>
            </a:r>
          </a:p>
          <a:p>
            <a:pPr algn="l">
              <a:lnSpc>
                <a:spcPts val="4323"/>
              </a:lnSpc>
            </a:pPr>
          </a:p>
          <a:p>
            <a:pPr algn="l" marL="666759" indent="-333379" lvl="1">
              <a:lnSpc>
                <a:spcPts val="4323"/>
              </a:lnSpc>
              <a:buFont typeface="Arial"/>
              <a:buChar char="•"/>
            </a:pPr>
            <a:r>
              <a:rPr lang="en-US" sz="3088">
                <a:solidFill>
                  <a:srgbClr val="000000"/>
                </a:solidFill>
                <a:latin typeface="Times New Roman"/>
                <a:ea typeface="Times New Roman"/>
                <a:cs typeface="Times New Roman"/>
                <a:sym typeface="Times New Roman"/>
              </a:rPr>
              <a:t>Moles of cumene hydroperoxide  = 8620.69/0.94 = 9170.25 kmol/day</a:t>
            </a:r>
          </a:p>
          <a:p>
            <a:pPr algn="l">
              <a:lnSpc>
                <a:spcPts val="4323"/>
              </a:lnSpc>
            </a:pPr>
          </a:p>
          <a:p>
            <a:pPr algn="l" marL="666759" indent="-333379" lvl="1">
              <a:lnSpc>
                <a:spcPts val="4323"/>
              </a:lnSpc>
              <a:buFont typeface="Arial"/>
              <a:buChar char="•"/>
            </a:pPr>
            <a:r>
              <a:rPr lang="en-US" sz="3088">
                <a:solidFill>
                  <a:srgbClr val="000000"/>
                </a:solidFill>
                <a:latin typeface="Times New Roman"/>
                <a:ea typeface="Times New Roman"/>
                <a:cs typeface="Times New Roman"/>
                <a:sym typeface="Times New Roman"/>
              </a:rPr>
              <a:t>Conversion percentage of cumene to cumene hyperoxide = 90%</a:t>
            </a:r>
          </a:p>
          <a:p>
            <a:pPr algn="l">
              <a:lnSpc>
                <a:spcPts val="4323"/>
              </a:lnSpc>
            </a:pPr>
          </a:p>
          <a:p>
            <a:pPr algn="l" marL="666759" indent="-333379" lvl="1">
              <a:lnSpc>
                <a:spcPts val="4323"/>
              </a:lnSpc>
              <a:buFont typeface="Arial"/>
              <a:buChar char="•"/>
            </a:pPr>
            <a:r>
              <a:rPr lang="en-US" sz="3088">
                <a:solidFill>
                  <a:srgbClr val="000000"/>
                </a:solidFill>
                <a:latin typeface="Times New Roman"/>
                <a:ea typeface="Times New Roman"/>
                <a:cs typeface="Times New Roman"/>
                <a:sym typeface="Times New Roman"/>
              </a:rPr>
              <a:t> Moles of cumene inlet= 22927.38 kmol/day</a:t>
            </a:r>
          </a:p>
          <a:p>
            <a:pPr algn="l">
              <a:lnSpc>
                <a:spcPts val="4323"/>
              </a:lnSpc>
            </a:pPr>
          </a:p>
          <a:p>
            <a:pPr algn="l" marL="666759" indent="-333379" lvl="1">
              <a:lnSpc>
                <a:spcPts val="4323"/>
              </a:lnSpc>
              <a:buFont typeface="Arial"/>
              <a:buChar char="•"/>
            </a:pPr>
            <a:r>
              <a:rPr lang="en-US" sz="3088">
                <a:solidFill>
                  <a:srgbClr val="000000"/>
                </a:solidFill>
                <a:latin typeface="Times New Roman"/>
                <a:ea typeface="Times New Roman"/>
                <a:cs typeface="Times New Roman"/>
                <a:sym typeface="Times New Roman"/>
              </a:rPr>
              <a:t>Conversion percentage of  benzene to cumene = 98%</a:t>
            </a:r>
          </a:p>
          <a:p>
            <a:pPr algn="l">
              <a:lnSpc>
                <a:spcPts val="4323"/>
              </a:lnSpc>
            </a:pPr>
          </a:p>
          <a:p>
            <a:pPr algn="l" marL="666759" indent="-333379" lvl="1">
              <a:lnSpc>
                <a:spcPts val="4323"/>
              </a:lnSpc>
              <a:buFont typeface="Arial"/>
              <a:buChar char="•"/>
            </a:pPr>
            <a:r>
              <a:rPr lang="en-US" sz="3088">
                <a:solidFill>
                  <a:srgbClr val="000000"/>
                </a:solidFill>
                <a:latin typeface="Times New Roman"/>
                <a:ea typeface="Times New Roman"/>
                <a:cs typeface="Times New Roman"/>
                <a:sym typeface="Times New Roman"/>
              </a:rPr>
              <a:t>Moles of benzene inlet = 22927.38/0.98 = 23395.29 kmol/day</a:t>
            </a:r>
          </a:p>
          <a:p>
            <a:pPr algn="l">
              <a:lnSpc>
                <a:spcPts val="4323"/>
              </a:lnSpc>
            </a:pPr>
          </a:p>
          <a:p>
            <a:pPr algn="l">
              <a:lnSpc>
                <a:spcPts val="4323"/>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557946" y="268420"/>
            <a:ext cx="9178758" cy="2206695"/>
          </a:xfrm>
          <a:custGeom>
            <a:avLst/>
            <a:gdLst/>
            <a:ahLst/>
            <a:cxnLst/>
            <a:rect r="r" b="b" t="t" l="l"/>
            <a:pathLst>
              <a:path h="2206695" w="9178758">
                <a:moveTo>
                  <a:pt x="0" y="0"/>
                </a:moveTo>
                <a:lnTo>
                  <a:pt x="9178758" y="0"/>
                </a:lnTo>
                <a:lnTo>
                  <a:pt x="9178758" y="2206695"/>
                </a:lnTo>
                <a:lnTo>
                  <a:pt x="0" y="2206695"/>
                </a:lnTo>
                <a:lnTo>
                  <a:pt x="0" y="0"/>
                </a:lnTo>
                <a:close/>
              </a:path>
            </a:pathLst>
          </a:custGeom>
          <a:blipFill>
            <a:blip r:embed="rId2"/>
            <a:stretch>
              <a:fillRect l="-1453" t="0" r="-6231" b="-191501"/>
            </a:stretch>
          </a:blipFill>
        </p:spPr>
      </p:sp>
      <p:sp>
        <p:nvSpPr>
          <p:cNvPr name="Freeform 3" id="3"/>
          <p:cNvSpPr/>
          <p:nvPr/>
        </p:nvSpPr>
        <p:spPr>
          <a:xfrm flipH="false" flipV="false" rot="0">
            <a:off x="545219" y="4949849"/>
            <a:ext cx="10201006" cy="4308451"/>
          </a:xfrm>
          <a:custGeom>
            <a:avLst/>
            <a:gdLst/>
            <a:ahLst/>
            <a:cxnLst/>
            <a:rect r="r" b="b" t="t" l="l"/>
            <a:pathLst>
              <a:path h="4308451" w="10201006">
                <a:moveTo>
                  <a:pt x="0" y="0"/>
                </a:moveTo>
                <a:lnTo>
                  <a:pt x="10201006" y="0"/>
                </a:lnTo>
                <a:lnTo>
                  <a:pt x="10201006" y="4308451"/>
                </a:lnTo>
                <a:lnTo>
                  <a:pt x="0" y="4308451"/>
                </a:lnTo>
                <a:lnTo>
                  <a:pt x="0" y="0"/>
                </a:lnTo>
                <a:close/>
              </a:path>
            </a:pathLst>
          </a:custGeom>
          <a:blipFill>
            <a:blip r:embed="rId2"/>
            <a:stretch>
              <a:fillRect l="0" t="-54086" r="0" b="0"/>
            </a:stretch>
          </a:blipFill>
        </p:spPr>
      </p:sp>
      <p:sp>
        <p:nvSpPr>
          <p:cNvPr name="Freeform 4" id="4"/>
          <p:cNvSpPr/>
          <p:nvPr/>
        </p:nvSpPr>
        <p:spPr>
          <a:xfrm flipH="false" flipV="false" rot="0">
            <a:off x="557946" y="2526192"/>
            <a:ext cx="9437528" cy="2176236"/>
          </a:xfrm>
          <a:custGeom>
            <a:avLst/>
            <a:gdLst/>
            <a:ahLst/>
            <a:cxnLst/>
            <a:rect r="r" b="b" t="t" l="l"/>
            <a:pathLst>
              <a:path h="2176236" w="9437528">
                <a:moveTo>
                  <a:pt x="0" y="0"/>
                </a:moveTo>
                <a:lnTo>
                  <a:pt x="9437528" y="0"/>
                </a:lnTo>
                <a:lnTo>
                  <a:pt x="9437528" y="2176235"/>
                </a:lnTo>
                <a:lnTo>
                  <a:pt x="0" y="2176235"/>
                </a:lnTo>
                <a:lnTo>
                  <a:pt x="0" y="0"/>
                </a:lnTo>
                <a:close/>
              </a:path>
            </a:pathLst>
          </a:custGeom>
          <a:blipFill>
            <a:blip r:embed="rId3"/>
            <a:stretch>
              <a:fillRect l="-22210" t="0" r="0" b="-39960"/>
            </a:stretch>
          </a:blipFill>
        </p:spPr>
      </p:sp>
      <p:sp>
        <p:nvSpPr>
          <p:cNvPr name="Freeform 5" id="5"/>
          <p:cNvSpPr/>
          <p:nvPr/>
        </p:nvSpPr>
        <p:spPr>
          <a:xfrm flipH="false" flipV="false" rot="0">
            <a:off x="10006445" y="2662562"/>
            <a:ext cx="7252855" cy="4079731"/>
          </a:xfrm>
          <a:custGeom>
            <a:avLst/>
            <a:gdLst/>
            <a:ahLst/>
            <a:cxnLst/>
            <a:rect r="r" b="b" t="t" l="l"/>
            <a:pathLst>
              <a:path h="4079731" w="7252855">
                <a:moveTo>
                  <a:pt x="0" y="0"/>
                </a:moveTo>
                <a:lnTo>
                  <a:pt x="7252855" y="0"/>
                </a:lnTo>
                <a:lnTo>
                  <a:pt x="7252855" y="4079731"/>
                </a:lnTo>
                <a:lnTo>
                  <a:pt x="0" y="4079731"/>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7043" y="651520"/>
            <a:ext cx="10128156" cy="3785398"/>
          </a:xfrm>
          <a:custGeom>
            <a:avLst/>
            <a:gdLst/>
            <a:ahLst/>
            <a:cxnLst/>
            <a:rect r="r" b="b" t="t" l="l"/>
            <a:pathLst>
              <a:path h="3785398" w="10128156">
                <a:moveTo>
                  <a:pt x="0" y="0"/>
                </a:moveTo>
                <a:lnTo>
                  <a:pt x="10128157" y="0"/>
                </a:lnTo>
                <a:lnTo>
                  <a:pt x="10128157" y="3785398"/>
                </a:lnTo>
                <a:lnTo>
                  <a:pt x="0" y="3785398"/>
                </a:lnTo>
                <a:lnTo>
                  <a:pt x="0" y="0"/>
                </a:lnTo>
                <a:close/>
              </a:path>
            </a:pathLst>
          </a:custGeom>
          <a:blipFill>
            <a:blip r:embed="rId2"/>
            <a:stretch>
              <a:fillRect l="0" t="0" r="0" b="0"/>
            </a:stretch>
          </a:blipFill>
        </p:spPr>
      </p:sp>
      <p:sp>
        <p:nvSpPr>
          <p:cNvPr name="Freeform 3" id="3"/>
          <p:cNvSpPr/>
          <p:nvPr/>
        </p:nvSpPr>
        <p:spPr>
          <a:xfrm flipH="false" flipV="false" rot="0">
            <a:off x="667043" y="5364176"/>
            <a:ext cx="11301259" cy="4350985"/>
          </a:xfrm>
          <a:custGeom>
            <a:avLst/>
            <a:gdLst/>
            <a:ahLst/>
            <a:cxnLst/>
            <a:rect r="r" b="b" t="t" l="l"/>
            <a:pathLst>
              <a:path h="4350985" w="11301259">
                <a:moveTo>
                  <a:pt x="0" y="0"/>
                </a:moveTo>
                <a:lnTo>
                  <a:pt x="11301259" y="0"/>
                </a:lnTo>
                <a:lnTo>
                  <a:pt x="11301259" y="4350985"/>
                </a:lnTo>
                <a:lnTo>
                  <a:pt x="0" y="4350985"/>
                </a:lnTo>
                <a:lnTo>
                  <a:pt x="0" y="0"/>
                </a:lnTo>
                <a:close/>
              </a:path>
            </a:pathLst>
          </a:custGeom>
          <a:blipFill>
            <a:blip r:embed="rId3"/>
            <a:stretch>
              <a:fillRect l="0" t="0" r="0" b="0"/>
            </a:stretch>
          </a:blipFill>
        </p:spPr>
      </p:sp>
      <p:sp>
        <p:nvSpPr>
          <p:cNvPr name="Freeform 4" id="4"/>
          <p:cNvSpPr/>
          <p:nvPr/>
        </p:nvSpPr>
        <p:spPr>
          <a:xfrm flipH="false" flipV="false" rot="0">
            <a:off x="11249229" y="2721933"/>
            <a:ext cx="8110758" cy="4562301"/>
          </a:xfrm>
          <a:custGeom>
            <a:avLst/>
            <a:gdLst/>
            <a:ahLst/>
            <a:cxnLst/>
            <a:rect r="r" b="b" t="t" l="l"/>
            <a:pathLst>
              <a:path h="4562301" w="8110758">
                <a:moveTo>
                  <a:pt x="0" y="0"/>
                </a:moveTo>
                <a:lnTo>
                  <a:pt x="8110757" y="0"/>
                </a:lnTo>
                <a:lnTo>
                  <a:pt x="8110757" y="4562302"/>
                </a:lnTo>
                <a:lnTo>
                  <a:pt x="0" y="4562302"/>
                </a:lnTo>
                <a:lnTo>
                  <a:pt x="0" y="0"/>
                </a:lnTo>
                <a:close/>
              </a:path>
            </a:pathLst>
          </a:custGeom>
          <a:blipFill>
            <a:blip r:embed="rId4"/>
            <a:stretch>
              <a:fillRect l="0" t="0" r="0" b="0"/>
            </a:stretch>
          </a:blipFill>
        </p:spPr>
      </p:sp>
      <p:sp>
        <p:nvSpPr>
          <p:cNvPr name="Freeform 5" id="5"/>
          <p:cNvSpPr/>
          <p:nvPr/>
        </p:nvSpPr>
        <p:spPr>
          <a:xfrm flipH="false" flipV="false" rot="0">
            <a:off x="7077812" y="4436918"/>
            <a:ext cx="4436837" cy="2315488"/>
          </a:xfrm>
          <a:custGeom>
            <a:avLst/>
            <a:gdLst/>
            <a:ahLst/>
            <a:cxnLst/>
            <a:rect r="r" b="b" t="t" l="l"/>
            <a:pathLst>
              <a:path h="2315488" w="4436837">
                <a:moveTo>
                  <a:pt x="0" y="0"/>
                </a:moveTo>
                <a:lnTo>
                  <a:pt x="4436837" y="0"/>
                </a:lnTo>
                <a:lnTo>
                  <a:pt x="4436837" y="2315488"/>
                </a:lnTo>
                <a:lnTo>
                  <a:pt x="0" y="2315488"/>
                </a:lnTo>
                <a:lnTo>
                  <a:pt x="0" y="0"/>
                </a:lnTo>
                <a:close/>
              </a:path>
            </a:pathLst>
          </a:custGeom>
          <a:blipFill>
            <a:blip r:embed="rId5"/>
            <a:stretch>
              <a:fillRect l="0" t="0" r="-2574" b="-131233"/>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4555" y="303385"/>
            <a:ext cx="9270853" cy="5399175"/>
          </a:xfrm>
          <a:custGeom>
            <a:avLst/>
            <a:gdLst/>
            <a:ahLst/>
            <a:cxnLst/>
            <a:rect r="r" b="b" t="t" l="l"/>
            <a:pathLst>
              <a:path h="5399175" w="9270853">
                <a:moveTo>
                  <a:pt x="0" y="0"/>
                </a:moveTo>
                <a:lnTo>
                  <a:pt x="9270853" y="0"/>
                </a:lnTo>
                <a:lnTo>
                  <a:pt x="9270853" y="5399175"/>
                </a:lnTo>
                <a:lnTo>
                  <a:pt x="0" y="5399175"/>
                </a:lnTo>
                <a:lnTo>
                  <a:pt x="0" y="0"/>
                </a:lnTo>
                <a:close/>
              </a:path>
            </a:pathLst>
          </a:custGeom>
          <a:blipFill>
            <a:blip r:embed="rId2"/>
            <a:stretch>
              <a:fillRect l="0" t="0" r="0" b="0"/>
            </a:stretch>
          </a:blipFill>
        </p:spPr>
      </p:sp>
      <p:sp>
        <p:nvSpPr>
          <p:cNvPr name="Freeform 3" id="3"/>
          <p:cNvSpPr/>
          <p:nvPr/>
        </p:nvSpPr>
        <p:spPr>
          <a:xfrm flipH="false" flipV="false" rot="0">
            <a:off x="233504" y="6042236"/>
            <a:ext cx="11030242" cy="4059806"/>
          </a:xfrm>
          <a:custGeom>
            <a:avLst/>
            <a:gdLst/>
            <a:ahLst/>
            <a:cxnLst/>
            <a:rect r="r" b="b" t="t" l="l"/>
            <a:pathLst>
              <a:path h="4059806" w="11030242">
                <a:moveTo>
                  <a:pt x="0" y="0"/>
                </a:moveTo>
                <a:lnTo>
                  <a:pt x="11030241" y="0"/>
                </a:lnTo>
                <a:lnTo>
                  <a:pt x="11030241" y="4059806"/>
                </a:lnTo>
                <a:lnTo>
                  <a:pt x="0" y="4059806"/>
                </a:lnTo>
                <a:lnTo>
                  <a:pt x="0" y="0"/>
                </a:lnTo>
                <a:close/>
              </a:path>
            </a:pathLst>
          </a:custGeom>
          <a:blipFill>
            <a:blip r:embed="rId3"/>
            <a:stretch>
              <a:fillRect l="0" t="0" r="-520" b="-35810"/>
            </a:stretch>
          </a:blipFill>
        </p:spPr>
      </p:sp>
      <p:sp>
        <p:nvSpPr>
          <p:cNvPr name="Freeform 4" id="4"/>
          <p:cNvSpPr/>
          <p:nvPr/>
        </p:nvSpPr>
        <p:spPr>
          <a:xfrm flipH="false" flipV="false" rot="0">
            <a:off x="11497872" y="2919135"/>
            <a:ext cx="7611099" cy="4281243"/>
          </a:xfrm>
          <a:custGeom>
            <a:avLst/>
            <a:gdLst/>
            <a:ahLst/>
            <a:cxnLst/>
            <a:rect r="r" b="b" t="t" l="l"/>
            <a:pathLst>
              <a:path h="4281243" w="7611099">
                <a:moveTo>
                  <a:pt x="0" y="0"/>
                </a:moveTo>
                <a:lnTo>
                  <a:pt x="7611099" y="0"/>
                </a:lnTo>
                <a:lnTo>
                  <a:pt x="7611099" y="4281243"/>
                </a:lnTo>
                <a:lnTo>
                  <a:pt x="0" y="4281243"/>
                </a:lnTo>
                <a:lnTo>
                  <a:pt x="0" y="0"/>
                </a:lnTo>
                <a:close/>
              </a:path>
            </a:pathLst>
          </a:custGeom>
          <a:blipFill>
            <a:blip r:embed="rId4"/>
            <a:stretch>
              <a:fillRect l="0" t="0" r="0" b="0"/>
            </a:stretch>
          </a:blipFill>
        </p:spPr>
      </p:sp>
      <p:sp>
        <p:nvSpPr>
          <p:cNvPr name="Freeform 5" id="5"/>
          <p:cNvSpPr/>
          <p:nvPr/>
        </p:nvSpPr>
        <p:spPr>
          <a:xfrm flipH="false" flipV="false" rot="0">
            <a:off x="7086600" y="3807877"/>
            <a:ext cx="2057400" cy="2336270"/>
          </a:xfrm>
          <a:custGeom>
            <a:avLst/>
            <a:gdLst/>
            <a:ahLst/>
            <a:cxnLst/>
            <a:rect r="r" b="b" t="t" l="l"/>
            <a:pathLst>
              <a:path h="2336270" w="2057400">
                <a:moveTo>
                  <a:pt x="0" y="0"/>
                </a:moveTo>
                <a:lnTo>
                  <a:pt x="2057400" y="0"/>
                </a:lnTo>
                <a:lnTo>
                  <a:pt x="2057400" y="2336270"/>
                </a:lnTo>
                <a:lnTo>
                  <a:pt x="0" y="2336270"/>
                </a:lnTo>
                <a:lnTo>
                  <a:pt x="0" y="0"/>
                </a:lnTo>
                <a:close/>
              </a:path>
            </a:pathLst>
          </a:custGeom>
          <a:blipFill>
            <a:blip r:embed="rId5"/>
            <a:stretch>
              <a:fillRect l="-117672" t="0" r="-3531" b="-129176"/>
            </a:stretch>
          </a:blipFill>
        </p:spPr>
      </p:sp>
      <p:sp>
        <p:nvSpPr>
          <p:cNvPr name="AutoShape 6" id="6"/>
          <p:cNvSpPr/>
          <p:nvPr/>
        </p:nvSpPr>
        <p:spPr>
          <a:xfrm>
            <a:off x="8115300" y="4966487"/>
            <a:ext cx="1504736" cy="0"/>
          </a:xfrm>
          <a:prstGeom prst="line">
            <a:avLst/>
          </a:prstGeom>
          <a:ln cap="flat" w="19050">
            <a:solidFill>
              <a:srgbClr val="000000"/>
            </a:solidFill>
            <a:prstDash val="solid"/>
            <a:headEnd type="none" len="sm" w="sm"/>
            <a:tailEnd type="arrow" len="sm" w="med"/>
          </a:ln>
        </p:spPr>
      </p:sp>
      <p:sp>
        <p:nvSpPr>
          <p:cNvPr name="Freeform 7" id="7"/>
          <p:cNvSpPr/>
          <p:nvPr/>
        </p:nvSpPr>
        <p:spPr>
          <a:xfrm flipH="false" flipV="false" rot="0">
            <a:off x="8505039" y="4579218"/>
            <a:ext cx="776178" cy="251733"/>
          </a:xfrm>
          <a:custGeom>
            <a:avLst/>
            <a:gdLst/>
            <a:ahLst/>
            <a:cxnLst/>
            <a:rect r="r" b="b" t="t" l="l"/>
            <a:pathLst>
              <a:path h="251733" w="776178">
                <a:moveTo>
                  <a:pt x="0" y="0"/>
                </a:moveTo>
                <a:lnTo>
                  <a:pt x="776179" y="0"/>
                </a:lnTo>
                <a:lnTo>
                  <a:pt x="776179" y="251733"/>
                </a:lnTo>
                <a:lnTo>
                  <a:pt x="0" y="251733"/>
                </a:lnTo>
                <a:lnTo>
                  <a:pt x="0" y="0"/>
                </a:lnTo>
                <a:close/>
              </a:path>
            </a:pathLst>
          </a:custGeom>
          <a:blipFill>
            <a:blip r:embed="rId6"/>
            <a:stretch>
              <a:fillRect l="0" t="0" r="0" b="0"/>
            </a:stretch>
          </a:blipFill>
        </p:spPr>
      </p:sp>
      <p:sp>
        <p:nvSpPr>
          <p:cNvPr name="Freeform 8" id="8"/>
          <p:cNvSpPr/>
          <p:nvPr/>
        </p:nvSpPr>
        <p:spPr>
          <a:xfrm flipH="false" flipV="false" rot="0">
            <a:off x="9685408" y="4373956"/>
            <a:ext cx="2524910" cy="1371600"/>
          </a:xfrm>
          <a:custGeom>
            <a:avLst/>
            <a:gdLst/>
            <a:ahLst/>
            <a:cxnLst/>
            <a:rect r="r" b="b" t="t" l="l"/>
            <a:pathLst>
              <a:path h="1371600" w="2524910">
                <a:moveTo>
                  <a:pt x="0" y="0"/>
                </a:moveTo>
                <a:lnTo>
                  <a:pt x="2524910" y="0"/>
                </a:lnTo>
                <a:lnTo>
                  <a:pt x="2524910" y="1371600"/>
                </a:lnTo>
                <a:lnTo>
                  <a:pt x="0" y="1371600"/>
                </a:lnTo>
                <a:lnTo>
                  <a:pt x="0" y="0"/>
                </a:lnTo>
                <a:close/>
              </a:path>
            </a:pathLst>
          </a:custGeom>
          <a:blipFill>
            <a:blip r:embed="rId5"/>
            <a:stretch>
              <a:fillRect l="-80246" t="-262755" r="0" b="-27604"/>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66675"/>
              <a:ext cx="286687" cy="320315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42918" y="0"/>
            <a:ext cx="8585708" cy="10287000"/>
            <a:chOff x="0" y="0"/>
            <a:chExt cx="8585708" cy="10287000"/>
          </a:xfrm>
        </p:grpSpPr>
        <p:sp>
          <p:nvSpPr>
            <p:cNvPr name="Freeform 6" id="6"/>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52625" t="0" r="-52625" b="0"/>
              </a:stretch>
            </a:blipFill>
          </p:spPr>
        </p:sp>
      </p:grpSp>
      <p:grpSp>
        <p:nvGrpSpPr>
          <p:cNvPr name="Group 7" id="7"/>
          <p:cNvGrpSpPr/>
          <p:nvPr/>
        </p:nvGrpSpPr>
        <p:grpSpPr>
          <a:xfrm rot="0">
            <a:off x="5683558" y="984829"/>
            <a:ext cx="9870338" cy="8273471"/>
            <a:chOff x="0" y="0"/>
            <a:chExt cx="2599595" cy="2179021"/>
          </a:xfrm>
        </p:grpSpPr>
        <p:sp>
          <p:nvSpPr>
            <p:cNvPr name="Freeform 8" id="8"/>
            <p:cNvSpPr/>
            <p:nvPr/>
          </p:nvSpPr>
          <p:spPr>
            <a:xfrm flipH="false" flipV="false" rot="0">
              <a:off x="0" y="0"/>
              <a:ext cx="2599595" cy="2179021"/>
            </a:xfrm>
            <a:custGeom>
              <a:avLst/>
              <a:gdLst/>
              <a:ahLst/>
              <a:cxnLst/>
              <a:rect r="r" b="b" t="t" l="l"/>
              <a:pathLst>
                <a:path h="2179021" w="2599595">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name="TextBox 9" id="9"/>
            <p:cNvSpPr txBox="true"/>
            <p:nvPr/>
          </p:nvSpPr>
          <p:spPr>
            <a:xfrm>
              <a:off x="0" y="-66675"/>
              <a:ext cx="2599595" cy="2245696"/>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7991617" y="1498521"/>
            <a:ext cx="4921232" cy="99364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Times New Roman"/>
                <a:ea typeface="Times New Roman"/>
                <a:cs typeface="Times New Roman"/>
                <a:sym typeface="Times New Roman"/>
              </a:rPr>
              <a:t>OUR TEAM</a:t>
            </a:r>
          </a:p>
        </p:txBody>
      </p:sp>
      <p:sp>
        <p:nvSpPr>
          <p:cNvPr name="TextBox 11" id="11"/>
          <p:cNvSpPr txBox="true"/>
          <p:nvPr/>
        </p:nvSpPr>
        <p:spPr>
          <a:xfrm rot="0">
            <a:off x="7547179" y="8326390"/>
            <a:ext cx="5782404"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ANSHUL LOKHANDE(BT23CME010)</a:t>
            </a:r>
          </a:p>
        </p:txBody>
      </p:sp>
      <p:sp>
        <p:nvSpPr>
          <p:cNvPr name="TextBox 12" id="12"/>
          <p:cNvSpPr txBox="true"/>
          <p:nvPr/>
        </p:nvSpPr>
        <p:spPr>
          <a:xfrm rot="0">
            <a:off x="7570157" y="6897580"/>
            <a:ext cx="4680968"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CHAITANYA TALE(BT23CME016)</a:t>
            </a:r>
          </a:p>
        </p:txBody>
      </p:sp>
      <p:sp>
        <p:nvSpPr>
          <p:cNvPr name="TextBox 13" id="13"/>
          <p:cNvSpPr txBox="true"/>
          <p:nvPr/>
        </p:nvSpPr>
        <p:spPr>
          <a:xfrm rot="0">
            <a:off x="7561031" y="6422362"/>
            <a:ext cx="4868004"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ATHARVA JOSHI(BT23CME025)</a:t>
            </a:r>
          </a:p>
        </p:txBody>
      </p:sp>
      <p:sp>
        <p:nvSpPr>
          <p:cNvPr name="TextBox 14" id="14"/>
          <p:cNvSpPr txBox="true"/>
          <p:nvPr/>
        </p:nvSpPr>
        <p:spPr>
          <a:xfrm rot="0">
            <a:off x="7570157" y="7410899"/>
            <a:ext cx="4400561"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VIVEK KUMAR(BT23CME027)</a:t>
            </a:r>
          </a:p>
        </p:txBody>
      </p:sp>
      <p:sp>
        <p:nvSpPr>
          <p:cNvPr name="TextBox 15" id="15"/>
          <p:cNvSpPr txBox="true"/>
          <p:nvPr/>
        </p:nvSpPr>
        <p:spPr>
          <a:xfrm rot="0">
            <a:off x="7547179" y="5947144"/>
            <a:ext cx="4234067"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ASHISH KUMAR(BT23CME109)</a:t>
            </a:r>
          </a:p>
        </p:txBody>
      </p:sp>
      <p:sp>
        <p:nvSpPr>
          <p:cNvPr name="TextBox 16" id="16"/>
          <p:cNvSpPr txBox="true"/>
          <p:nvPr/>
        </p:nvSpPr>
        <p:spPr>
          <a:xfrm rot="0">
            <a:off x="7561031" y="3088068"/>
            <a:ext cx="4680968"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KAUSTUBH MAHAJAN(BT23CME093)</a:t>
            </a:r>
          </a:p>
        </p:txBody>
      </p:sp>
      <p:sp>
        <p:nvSpPr>
          <p:cNvPr name="TextBox 17" id="17"/>
          <p:cNvSpPr txBox="true"/>
          <p:nvPr/>
        </p:nvSpPr>
        <p:spPr>
          <a:xfrm rot="0">
            <a:off x="7561031" y="4977658"/>
            <a:ext cx="4680968"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SAURABH CHAVAN(BT23CME105)</a:t>
            </a:r>
          </a:p>
        </p:txBody>
      </p:sp>
      <p:sp>
        <p:nvSpPr>
          <p:cNvPr name="TextBox 18" id="18"/>
          <p:cNvSpPr txBox="true"/>
          <p:nvPr/>
        </p:nvSpPr>
        <p:spPr>
          <a:xfrm rot="0">
            <a:off x="7547179" y="4076605"/>
            <a:ext cx="4418814"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PRIYAM</a:t>
            </a:r>
            <a:r>
              <a:rPr lang="en-US" sz="2016" spc="-40" b="true">
                <a:solidFill>
                  <a:srgbClr val="010101"/>
                </a:solidFill>
                <a:latin typeface="Times New Roman Bold"/>
                <a:ea typeface="Times New Roman Bold"/>
                <a:cs typeface="Times New Roman Bold"/>
                <a:sym typeface="Times New Roman Bold"/>
              </a:rPr>
              <a:t> </a:t>
            </a:r>
            <a:r>
              <a:rPr lang="en-US" sz="2016" spc="-40">
                <a:solidFill>
                  <a:srgbClr val="010101"/>
                </a:solidFill>
                <a:latin typeface="Times New Roman"/>
                <a:ea typeface="Times New Roman"/>
                <a:cs typeface="Times New Roman"/>
                <a:sym typeface="Times New Roman"/>
              </a:rPr>
              <a:t>(BT23CME096)</a:t>
            </a:r>
          </a:p>
        </p:txBody>
      </p:sp>
      <p:sp>
        <p:nvSpPr>
          <p:cNvPr name="TextBox 19" id="19"/>
          <p:cNvSpPr txBox="true"/>
          <p:nvPr/>
        </p:nvSpPr>
        <p:spPr>
          <a:xfrm rot="0">
            <a:off x="7561031" y="3582336"/>
            <a:ext cx="4418814"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VISHAL PATIL(BT23CME106)</a:t>
            </a:r>
          </a:p>
        </p:txBody>
      </p:sp>
      <p:sp>
        <p:nvSpPr>
          <p:cNvPr name="TextBox 20" id="20"/>
          <p:cNvSpPr txBox="true"/>
          <p:nvPr/>
        </p:nvSpPr>
        <p:spPr>
          <a:xfrm rot="0">
            <a:off x="7561031" y="5452876"/>
            <a:ext cx="4418814"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SOHAM KARVE(BT23CME091)</a:t>
            </a:r>
          </a:p>
        </p:txBody>
      </p:sp>
      <p:sp>
        <p:nvSpPr>
          <p:cNvPr name="TextBox 21" id="21"/>
          <p:cNvSpPr txBox="true"/>
          <p:nvPr/>
        </p:nvSpPr>
        <p:spPr>
          <a:xfrm rot="0">
            <a:off x="7561031" y="4550064"/>
            <a:ext cx="3687750"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AMIT PATRA(BT23CME085)</a:t>
            </a:r>
          </a:p>
        </p:txBody>
      </p:sp>
      <p:sp>
        <p:nvSpPr>
          <p:cNvPr name="TextBox 22" id="22"/>
          <p:cNvSpPr txBox="true"/>
          <p:nvPr/>
        </p:nvSpPr>
        <p:spPr>
          <a:xfrm rot="0">
            <a:off x="7547179" y="7851171"/>
            <a:ext cx="4680968"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VEDANT ROKADE(BT23CME015)</a:t>
            </a:r>
          </a:p>
        </p:txBody>
      </p:sp>
      <p:sp>
        <p:nvSpPr>
          <p:cNvPr name="TextBox 23" id="23"/>
          <p:cNvSpPr txBox="true"/>
          <p:nvPr/>
        </p:nvSpPr>
        <p:spPr>
          <a:xfrm rot="0">
            <a:off x="7570157" y="2612850"/>
            <a:ext cx="4119858" cy="389493"/>
          </a:xfrm>
          <a:prstGeom prst="rect">
            <a:avLst/>
          </a:prstGeom>
        </p:spPr>
        <p:txBody>
          <a:bodyPr anchor="t" rtlCol="false" tIns="0" lIns="0" bIns="0" rIns="0">
            <a:spAutoFit/>
          </a:bodyPr>
          <a:lstStyle/>
          <a:p>
            <a:pPr algn="l">
              <a:lnSpc>
                <a:spcPts val="2802"/>
              </a:lnSpc>
            </a:pPr>
            <a:r>
              <a:rPr lang="en-US" sz="2016" spc="-40">
                <a:solidFill>
                  <a:srgbClr val="010101"/>
                </a:solidFill>
                <a:latin typeface="Times New Roman"/>
                <a:ea typeface="Times New Roman"/>
                <a:cs typeface="Times New Roman"/>
                <a:sym typeface="Times New Roman"/>
              </a:rPr>
              <a:t>ROHAN SWAIN(BT23CME020)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07245"/>
            <a:ext cx="11087684" cy="1642910"/>
          </a:xfrm>
          <a:custGeom>
            <a:avLst/>
            <a:gdLst/>
            <a:ahLst/>
            <a:cxnLst/>
            <a:rect r="r" b="b" t="t" l="l"/>
            <a:pathLst>
              <a:path h="1642910" w="11087684">
                <a:moveTo>
                  <a:pt x="0" y="0"/>
                </a:moveTo>
                <a:lnTo>
                  <a:pt x="11087684" y="0"/>
                </a:lnTo>
                <a:lnTo>
                  <a:pt x="11087684" y="1642910"/>
                </a:lnTo>
                <a:lnTo>
                  <a:pt x="0" y="1642910"/>
                </a:lnTo>
                <a:lnTo>
                  <a:pt x="0" y="0"/>
                </a:lnTo>
                <a:close/>
              </a:path>
            </a:pathLst>
          </a:custGeom>
          <a:blipFill>
            <a:blip r:embed="rId2"/>
            <a:stretch>
              <a:fillRect l="0" t="-235601" r="0" b="0"/>
            </a:stretch>
          </a:blipFill>
        </p:spPr>
      </p:sp>
      <p:sp>
        <p:nvSpPr>
          <p:cNvPr name="Freeform 3" id="3"/>
          <p:cNvSpPr/>
          <p:nvPr/>
        </p:nvSpPr>
        <p:spPr>
          <a:xfrm flipH="false" flipV="false" rot="0">
            <a:off x="247361" y="2102813"/>
            <a:ext cx="10840323" cy="5125409"/>
          </a:xfrm>
          <a:custGeom>
            <a:avLst/>
            <a:gdLst/>
            <a:ahLst/>
            <a:cxnLst/>
            <a:rect r="r" b="b" t="t" l="l"/>
            <a:pathLst>
              <a:path h="5125409" w="10840323">
                <a:moveTo>
                  <a:pt x="0" y="0"/>
                </a:moveTo>
                <a:lnTo>
                  <a:pt x="10840323" y="0"/>
                </a:lnTo>
                <a:lnTo>
                  <a:pt x="10840323" y="5125410"/>
                </a:lnTo>
                <a:lnTo>
                  <a:pt x="0" y="5125410"/>
                </a:lnTo>
                <a:lnTo>
                  <a:pt x="0" y="0"/>
                </a:lnTo>
                <a:close/>
              </a:path>
            </a:pathLst>
          </a:custGeom>
          <a:blipFill>
            <a:blip r:embed="rId3"/>
            <a:stretch>
              <a:fillRect l="0" t="0" r="0" b="0"/>
            </a:stretch>
          </a:blipFill>
        </p:spPr>
      </p:sp>
      <p:sp>
        <p:nvSpPr>
          <p:cNvPr name="Freeform 4" id="4"/>
          <p:cNvSpPr/>
          <p:nvPr/>
        </p:nvSpPr>
        <p:spPr>
          <a:xfrm flipH="false" flipV="false" rot="0">
            <a:off x="8848728" y="1336695"/>
            <a:ext cx="8169556" cy="4595375"/>
          </a:xfrm>
          <a:custGeom>
            <a:avLst/>
            <a:gdLst/>
            <a:ahLst/>
            <a:cxnLst/>
            <a:rect r="r" b="b" t="t" l="l"/>
            <a:pathLst>
              <a:path h="4595375" w="8169556">
                <a:moveTo>
                  <a:pt x="0" y="0"/>
                </a:moveTo>
                <a:lnTo>
                  <a:pt x="8169556" y="0"/>
                </a:lnTo>
                <a:lnTo>
                  <a:pt x="8169556" y="4595375"/>
                </a:lnTo>
                <a:lnTo>
                  <a:pt x="0" y="4595375"/>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50048" y="1159521"/>
            <a:ext cx="5409402" cy="877355"/>
          </a:xfrm>
          <a:prstGeom prst="rect">
            <a:avLst/>
          </a:prstGeom>
        </p:spPr>
        <p:txBody>
          <a:bodyPr anchor="t" rtlCol="false" tIns="0" lIns="0" bIns="0" rIns="0">
            <a:spAutoFit/>
          </a:bodyPr>
          <a:lstStyle/>
          <a:p>
            <a:pPr algn="l">
              <a:lnSpc>
                <a:spcPts val="7118"/>
              </a:lnSpc>
            </a:pPr>
            <a:r>
              <a:rPr lang="en-US" b="true" sz="3501">
                <a:solidFill>
                  <a:srgbClr val="000000"/>
                </a:solidFill>
                <a:latin typeface="Times New Roman Bold"/>
                <a:ea typeface="Times New Roman Bold"/>
                <a:cs typeface="Times New Roman Bold"/>
                <a:sym typeface="Times New Roman Bold"/>
              </a:rPr>
              <a:t>Basis: For 1 day of operation </a:t>
            </a:r>
          </a:p>
        </p:txBody>
      </p:sp>
      <p:sp>
        <p:nvSpPr>
          <p:cNvPr name="TextBox 3" id="3"/>
          <p:cNvSpPr txBox="true"/>
          <p:nvPr/>
        </p:nvSpPr>
        <p:spPr>
          <a:xfrm rot="0">
            <a:off x="2277541" y="2063384"/>
            <a:ext cx="7888701" cy="877355"/>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Equation for Energy Balance: </a:t>
            </a:r>
          </a:p>
        </p:txBody>
      </p:sp>
      <p:sp>
        <p:nvSpPr>
          <p:cNvPr name="TextBox 4" id="4"/>
          <p:cNvSpPr txBox="true"/>
          <p:nvPr/>
        </p:nvSpPr>
        <p:spPr>
          <a:xfrm rot="0">
            <a:off x="2678721" y="2906614"/>
            <a:ext cx="8934177" cy="925998"/>
          </a:xfrm>
          <a:prstGeom prst="rect">
            <a:avLst/>
          </a:prstGeom>
        </p:spPr>
        <p:txBody>
          <a:bodyPr anchor="t" rtlCol="false" tIns="0" lIns="0" bIns="0" rIns="0">
            <a:spAutoFit/>
          </a:bodyPr>
          <a:lstStyle/>
          <a:p>
            <a:pPr algn="l">
              <a:lnSpc>
                <a:spcPts val="7822"/>
              </a:lnSpc>
            </a:pPr>
            <a:r>
              <a:rPr lang="en-US" sz="3501">
                <a:solidFill>
                  <a:srgbClr val="000000"/>
                </a:solidFill>
                <a:latin typeface="Times New Roman"/>
                <a:ea typeface="Times New Roman"/>
                <a:cs typeface="Times New Roman"/>
                <a:sym typeface="Times New Roman"/>
              </a:rPr>
              <a:t>Q = ΔHout – ΔHin + r ΔHf </a:t>
            </a:r>
          </a:p>
        </p:txBody>
      </p:sp>
      <p:sp>
        <p:nvSpPr>
          <p:cNvPr name="TextBox 5" id="5"/>
          <p:cNvSpPr txBox="true"/>
          <p:nvPr/>
        </p:nvSpPr>
        <p:spPr>
          <a:xfrm rot="0">
            <a:off x="2277541" y="4000977"/>
            <a:ext cx="1463219" cy="749960"/>
          </a:xfrm>
          <a:prstGeom prst="rect">
            <a:avLst/>
          </a:prstGeom>
        </p:spPr>
        <p:txBody>
          <a:bodyPr anchor="t" rtlCol="false" tIns="0" lIns="0" bIns="0" rIns="0">
            <a:spAutoFit/>
          </a:bodyPr>
          <a:lstStyle/>
          <a:p>
            <a:pPr algn="l">
              <a:lnSpc>
                <a:spcPts val="5805"/>
              </a:lnSpc>
            </a:pPr>
            <a:r>
              <a:rPr lang="en-US" sz="3501">
                <a:solidFill>
                  <a:srgbClr val="000000"/>
                </a:solidFill>
                <a:latin typeface="Times New Roman"/>
                <a:ea typeface="Times New Roman"/>
                <a:cs typeface="Times New Roman"/>
                <a:sym typeface="Times New Roman"/>
              </a:rPr>
              <a:t>Where: </a:t>
            </a:r>
          </a:p>
        </p:txBody>
      </p:sp>
      <p:sp>
        <p:nvSpPr>
          <p:cNvPr name="TextBox 6" id="6"/>
          <p:cNvSpPr txBox="true"/>
          <p:nvPr/>
        </p:nvSpPr>
        <p:spPr>
          <a:xfrm rot="0">
            <a:off x="2480548" y="4516674"/>
            <a:ext cx="13079193" cy="2810066"/>
          </a:xfrm>
          <a:prstGeom prst="rect">
            <a:avLst/>
          </a:prstGeom>
        </p:spPr>
        <p:txBody>
          <a:bodyPr anchor="t" rtlCol="false" tIns="0" lIns="0" bIns="0" rIns="0">
            <a:spAutoFit/>
          </a:bodyPr>
          <a:lstStyle/>
          <a:p>
            <a:pPr algn="just">
              <a:lnSpc>
                <a:spcPts val="8518"/>
              </a:lnSpc>
            </a:pPr>
            <a:r>
              <a:rPr lang="en-US" sz="3501">
                <a:solidFill>
                  <a:srgbClr val="000000"/>
                </a:solidFill>
                <a:latin typeface="Times New Roman"/>
                <a:ea typeface="Times New Roman"/>
                <a:cs typeface="Times New Roman"/>
                <a:sym typeface="Times New Roman"/>
              </a:rPr>
              <a:t>Q = Heat absorbed or released in the reactor </a:t>
            </a:r>
          </a:p>
          <a:p>
            <a:pPr algn="just">
              <a:lnSpc>
                <a:spcPts val="6327"/>
              </a:lnSpc>
            </a:pPr>
            <a:r>
              <a:rPr lang="en-US" sz="3501">
                <a:solidFill>
                  <a:srgbClr val="000000"/>
                </a:solidFill>
                <a:latin typeface="Times New Roman"/>
                <a:ea typeface="Times New Roman"/>
                <a:cs typeface="Times New Roman"/>
                <a:sym typeface="Times New Roman"/>
              </a:rPr>
              <a:t>ΔHout = Change in enthalpy in the system out </a:t>
            </a:r>
          </a:p>
          <a:p>
            <a:pPr algn="just">
              <a:lnSpc>
                <a:spcPts val="8000"/>
              </a:lnSpc>
            </a:pPr>
            <a:r>
              <a:rPr lang="en-US" sz="3501">
                <a:solidFill>
                  <a:srgbClr val="000000"/>
                </a:solidFill>
                <a:latin typeface="Times New Roman"/>
                <a:ea typeface="Times New Roman"/>
                <a:cs typeface="Times New Roman"/>
                <a:sym typeface="Times New Roman"/>
              </a:rPr>
              <a:t>ΔHin = Change in enthalpy in the system in </a:t>
            </a:r>
          </a:p>
        </p:txBody>
      </p:sp>
      <p:sp>
        <p:nvSpPr>
          <p:cNvPr name="TextBox 7" id="7"/>
          <p:cNvSpPr txBox="true"/>
          <p:nvPr/>
        </p:nvSpPr>
        <p:spPr>
          <a:xfrm rot="0">
            <a:off x="2480548" y="7589839"/>
            <a:ext cx="13308583" cy="794227"/>
          </a:xfrm>
          <a:prstGeom prst="rect">
            <a:avLst/>
          </a:prstGeom>
        </p:spPr>
        <p:txBody>
          <a:bodyPr anchor="t" rtlCol="false" tIns="0" lIns="0" bIns="0" rIns="0">
            <a:spAutoFit/>
          </a:bodyPr>
          <a:lstStyle/>
          <a:p>
            <a:pPr algn="l">
              <a:lnSpc>
                <a:spcPts val="6232"/>
              </a:lnSpc>
            </a:pPr>
            <a:r>
              <a:rPr lang="en-US" sz="3501">
                <a:solidFill>
                  <a:srgbClr val="000000"/>
                </a:solidFill>
                <a:latin typeface="Times New Roman"/>
                <a:ea typeface="Times New Roman"/>
                <a:cs typeface="Times New Roman"/>
                <a:sym typeface="Times New Roman"/>
              </a:rPr>
              <a:t>r = Rate of reaction, ΔHf = Heat of formation at 298.15 K </a:t>
            </a:r>
          </a:p>
        </p:txBody>
      </p:sp>
      <p:sp>
        <p:nvSpPr>
          <p:cNvPr name="TextBox 8" id="8"/>
          <p:cNvSpPr txBox="true"/>
          <p:nvPr/>
        </p:nvSpPr>
        <p:spPr>
          <a:xfrm rot="0">
            <a:off x="5355902" y="355636"/>
            <a:ext cx="7991833" cy="673064"/>
          </a:xfrm>
          <a:prstGeom prst="rect">
            <a:avLst/>
          </a:prstGeom>
        </p:spPr>
        <p:txBody>
          <a:bodyPr anchor="t" rtlCol="false" tIns="0" lIns="0" bIns="0" rIns="0">
            <a:spAutoFit/>
          </a:bodyPr>
          <a:lstStyle/>
          <a:p>
            <a:pPr algn="ctr">
              <a:lnSpc>
                <a:spcPts val="4901"/>
              </a:lnSpc>
              <a:spcBef>
                <a:spcPct val="0"/>
              </a:spcBef>
            </a:pPr>
            <a:r>
              <a:rPr lang="en-US" b="true" sz="3501">
                <a:solidFill>
                  <a:srgbClr val="000000"/>
                </a:solidFill>
                <a:latin typeface="Times New Roman Bold"/>
                <a:ea typeface="Times New Roman Bold"/>
                <a:cs typeface="Times New Roman Bold"/>
                <a:sym typeface="Times New Roman Bold"/>
              </a:rPr>
              <a:t>ENERGY BALANCE CALCULATIONS</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50048" y="1159521"/>
            <a:ext cx="6489114" cy="858076"/>
          </a:xfrm>
          <a:prstGeom prst="rect">
            <a:avLst/>
          </a:prstGeom>
        </p:spPr>
        <p:txBody>
          <a:bodyPr anchor="t" rtlCol="false" tIns="0" lIns="0" bIns="0" rIns="0">
            <a:spAutoFit/>
          </a:bodyPr>
          <a:lstStyle/>
          <a:p>
            <a:pPr algn="l">
              <a:lnSpc>
                <a:spcPts val="7118"/>
              </a:lnSpc>
            </a:pPr>
            <a:r>
              <a:rPr lang="en-US" b="true" sz="3501">
                <a:solidFill>
                  <a:srgbClr val="000000"/>
                </a:solidFill>
                <a:latin typeface="Times New Roman Bold"/>
                <a:ea typeface="Times New Roman Bold"/>
                <a:cs typeface="Times New Roman Bold"/>
                <a:sym typeface="Times New Roman Bold"/>
              </a:rPr>
              <a:t>Enthalpy Change for Components: </a:t>
            </a:r>
          </a:p>
        </p:txBody>
      </p:sp>
      <p:sp>
        <p:nvSpPr>
          <p:cNvPr name="TextBox 3" id="3"/>
          <p:cNvSpPr txBox="true"/>
          <p:nvPr/>
        </p:nvSpPr>
        <p:spPr>
          <a:xfrm rot="0">
            <a:off x="2176038" y="2063384"/>
            <a:ext cx="10939944" cy="85807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Enthalpy change formula </a:t>
            </a:r>
          </a:p>
        </p:txBody>
      </p:sp>
      <p:sp>
        <p:nvSpPr>
          <p:cNvPr name="TextBox 4" id="4"/>
          <p:cNvSpPr txBox="true"/>
          <p:nvPr/>
        </p:nvSpPr>
        <p:spPr>
          <a:xfrm rot="0">
            <a:off x="3186238" y="3009299"/>
            <a:ext cx="339160" cy="629596"/>
          </a:xfrm>
          <a:prstGeom prst="rect">
            <a:avLst/>
          </a:prstGeom>
        </p:spPr>
        <p:txBody>
          <a:bodyPr anchor="t" rtlCol="false" tIns="0" lIns="0" bIns="0" rIns="0">
            <a:spAutoFit/>
          </a:bodyPr>
          <a:lstStyle/>
          <a:p>
            <a:pPr algn="l">
              <a:lnSpc>
                <a:spcPts val="5803"/>
              </a:lnSpc>
            </a:pPr>
            <a:r>
              <a:rPr lang="en-US" sz="2549" spc="632">
                <a:solidFill>
                  <a:srgbClr val="000000"/>
                </a:solidFill>
                <a:latin typeface="IBM Plex Sans"/>
                <a:ea typeface="IBM Plex Sans"/>
                <a:cs typeface="IBM Plex Sans"/>
                <a:sym typeface="IBM Plex Sans"/>
              </a:rPr>
              <a:t>𝑡2</a:t>
            </a:r>
          </a:p>
        </p:txBody>
      </p:sp>
      <p:sp>
        <p:nvSpPr>
          <p:cNvPr name="TextBox 5" id="5"/>
          <p:cNvSpPr txBox="true"/>
          <p:nvPr/>
        </p:nvSpPr>
        <p:spPr>
          <a:xfrm rot="0">
            <a:off x="2009784" y="3575068"/>
            <a:ext cx="1196211" cy="381359"/>
          </a:xfrm>
          <a:prstGeom prst="rect">
            <a:avLst/>
          </a:prstGeom>
        </p:spPr>
        <p:txBody>
          <a:bodyPr anchor="t" rtlCol="false" tIns="0" lIns="0" bIns="0" rIns="0">
            <a:spAutoFit/>
          </a:bodyPr>
          <a:lstStyle/>
          <a:p>
            <a:pPr algn="l">
              <a:lnSpc>
                <a:spcPts val="2051"/>
              </a:lnSpc>
            </a:pPr>
            <a:r>
              <a:rPr lang="en-US" sz="3501">
                <a:solidFill>
                  <a:srgbClr val="000000"/>
                </a:solidFill>
                <a:latin typeface="Times New Roman"/>
                <a:ea typeface="Times New Roman"/>
                <a:cs typeface="Times New Roman"/>
                <a:sym typeface="Times New Roman"/>
              </a:rPr>
              <a:t>ΔH=∫</a:t>
            </a:r>
          </a:p>
        </p:txBody>
      </p:sp>
      <p:sp>
        <p:nvSpPr>
          <p:cNvPr name="TextBox 6" id="6"/>
          <p:cNvSpPr txBox="true"/>
          <p:nvPr/>
        </p:nvSpPr>
        <p:spPr>
          <a:xfrm rot="0">
            <a:off x="3582584" y="3629267"/>
            <a:ext cx="1256013" cy="323805"/>
          </a:xfrm>
          <a:prstGeom prst="rect">
            <a:avLst/>
          </a:prstGeom>
        </p:spPr>
        <p:txBody>
          <a:bodyPr anchor="t" rtlCol="false" tIns="0" lIns="0" bIns="0" rIns="0">
            <a:spAutoFit/>
          </a:bodyPr>
          <a:lstStyle/>
          <a:p>
            <a:pPr algn="l">
              <a:lnSpc>
                <a:spcPts val="2051"/>
              </a:lnSpc>
            </a:pPr>
            <a:r>
              <a:rPr lang="en-US" sz="3501" spc="840">
                <a:solidFill>
                  <a:srgbClr val="000000"/>
                </a:solidFill>
                <a:latin typeface="IBM Plex Sans"/>
                <a:ea typeface="IBM Plex Sans"/>
                <a:cs typeface="IBM Plex Sans"/>
                <a:sym typeface="IBM Plex Sans"/>
              </a:rPr>
              <a:t>𝐶𝑝.𝑑𝑡 </a:t>
            </a:r>
          </a:p>
        </p:txBody>
      </p:sp>
      <p:sp>
        <p:nvSpPr>
          <p:cNvPr name="TextBox 7" id="7"/>
          <p:cNvSpPr txBox="true"/>
          <p:nvPr/>
        </p:nvSpPr>
        <p:spPr>
          <a:xfrm rot="0">
            <a:off x="3094402" y="3877914"/>
            <a:ext cx="339160" cy="210496"/>
          </a:xfrm>
          <a:prstGeom prst="rect">
            <a:avLst/>
          </a:prstGeom>
        </p:spPr>
        <p:txBody>
          <a:bodyPr anchor="t" rtlCol="false" tIns="0" lIns="0" bIns="0" rIns="0">
            <a:spAutoFit/>
          </a:bodyPr>
          <a:lstStyle/>
          <a:p>
            <a:pPr algn="l">
              <a:lnSpc>
                <a:spcPts val="1494"/>
              </a:lnSpc>
            </a:pPr>
            <a:r>
              <a:rPr lang="en-US" sz="2549" spc="632">
                <a:solidFill>
                  <a:srgbClr val="000000"/>
                </a:solidFill>
                <a:latin typeface="IBM Plex Sans"/>
                <a:ea typeface="IBM Plex Sans"/>
                <a:cs typeface="IBM Plex Sans"/>
                <a:sym typeface="IBM Plex Sans"/>
              </a:rPr>
              <a:t>𝑡1</a:t>
            </a:r>
          </a:p>
        </p:txBody>
      </p:sp>
      <p:sp>
        <p:nvSpPr>
          <p:cNvPr name="TextBox 8" id="8"/>
          <p:cNvSpPr txBox="true"/>
          <p:nvPr/>
        </p:nvSpPr>
        <p:spPr>
          <a:xfrm rot="0">
            <a:off x="2496773" y="4029098"/>
            <a:ext cx="102500" cy="1014275"/>
          </a:xfrm>
          <a:prstGeom prst="rect">
            <a:avLst/>
          </a:prstGeom>
        </p:spPr>
        <p:txBody>
          <a:bodyPr anchor="t" rtlCol="false" tIns="0" lIns="0" bIns="0" rIns="0">
            <a:spAutoFit/>
          </a:bodyPr>
          <a:lstStyle/>
          <a:p>
            <a:pPr algn="l">
              <a:lnSpc>
                <a:spcPts val="8753"/>
              </a:lnSpc>
            </a:pPr>
            <a:r>
              <a:rPr lang="en-US" sz="3501">
                <a:solidFill>
                  <a:srgbClr val="000000"/>
                </a:solidFill>
                <a:latin typeface="Times New Roman"/>
                <a:ea typeface="Times New Roman"/>
                <a:cs typeface="Times New Roman"/>
                <a:sym typeface="Times New Roman"/>
              </a:rPr>
              <a:t> </a:t>
            </a:r>
          </a:p>
        </p:txBody>
      </p:sp>
      <p:sp>
        <p:nvSpPr>
          <p:cNvPr name="TextBox 9" id="9"/>
          <p:cNvSpPr txBox="true"/>
          <p:nvPr/>
        </p:nvSpPr>
        <p:spPr>
          <a:xfrm rot="0">
            <a:off x="2009784" y="4047157"/>
            <a:ext cx="6411887" cy="1014275"/>
          </a:xfrm>
          <a:prstGeom prst="rect">
            <a:avLst/>
          </a:prstGeom>
        </p:spPr>
        <p:txBody>
          <a:bodyPr anchor="t" rtlCol="false" tIns="0" lIns="0" bIns="0" rIns="0">
            <a:spAutoFit/>
          </a:bodyPr>
          <a:lstStyle/>
          <a:p>
            <a:pPr algn="l">
              <a:lnSpc>
                <a:spcPts val="8753"/>
              </a:lnSpc>
            </a:pPr>
            <a:r>
              <a:rPr lang="en-US" sz="3501">
                <a:solidFill>
                  <a:srgbClr val="000000"/>
                </a:solidFill>
                <a:latin typeface="Times New Roman"/>
                <a:ea typeface="Times New Roman"/>
                <a:cs typeface="Times New Roman"/>
                <a:sym typeface="Times New Roman"/>
              </a:rPr>
              <a:t>ΔH = A(T2 - T1) + (B/2)(T2</a:t>
            </a:r>
          </a:p>
        </p:txBody>
      </p:sp>
      <p:sp>
        <p:nvSpPr>
          <p:cNvPr name="TextBox 10" id="10"/>
          <p:cNvSpPr txBox="true"/>
          <p:nvPr/>
        </p:nvSpPr>
        <p:spPr>
          <a:xfrm rot="0">
            <a:off x="8545495" y="4186147"/>
            <a:ext cx="144975" cy="654219"/>
          </a:xfrm>
          <a:prstGeom prst="rect">
            <a:avLst/>
          </a:prstGeom>
        </p:spPr>
        <p:txBody>
          <a:bodyPr anchor="t" rtlCol="false" tIns="0" lIns="0" bIns="0" rIns="0">
            <a:spAutoFit/>
          </a:bodyPr>
          <a:lstStyle/>
          <a:p>
            <a:pPr algn="l">
              <a:lnSpc>
                <a:spcPts val="5518"/>
              </a:lnSpc>
            </a:pPr>
            <a:r>
              <a:rPr lang="en-US" sz="2207">
                <a:solidFill>
                  <a:srgbClr val="000000"/>
                </a:solidFill>
                <a:latin typeface="Times New Roman"/>
                <a:ea typeface="Times New Roman"/>
                <a:cs typeface="Times New Roman"/>
                <a:sym typeface="Times New Roman"/>
              </a:rPr>
              <a:t>2</a:t>
            </a:r>
          </a:p>
        </p:txBody>
      </p:sp>
      <p:sp>
        <p:nvSpPr>
          <p:cNvPr name="TextBox 11" id="11"/>
          <p:cNvSpPr txBox="true"/>
          <p:nvPr/>
        </p:nvSpPr>
        <p:spPr>
          <a:xfrm rot="0">
            <a:off x="10644016" y="4186147"/>
            <a:ext cx="144975" cy="654219"/>
          </a:xfrm>
          <a:prstGeom prst="rect">
            <a:avLst/>
          </a:prstGeom>
        </p:spPr>
        <p:txBody>
          <a:bodyPr anchor="t" rtlCol="false" tIns="0" lIns="0" bIns="0" rIns="0">
            <a:spAutoFit/>
          </a:bodyPr>
          <a:lstStyle/>
          <a:p>
            <a:pPr algn="l">
              <a:lnSpc>
                <a:spcPts val="5518"/>
              </a:lnSpc>
            </a:pPr>
            <a:r>
              <a:rPr lang="en-US" sz="2207">
                <a:solidFill>
                  <a:srgbClr val="000000"/>
                </a:solidFill>
                <a:latin typeface="Times New Roman"/>
                <a:ea typeface="Times New Roman"/>
                <a:cs typeface="Times New Roman"/>
                <a:sym typeface="Times New Roman"/>
              </a:rPr>
              <a:t>3</a:t>
            </a:r>
          </a:p>
        </p:txBody>
      </p:sp>
      <p:sp>
        <p:nvSpPr>
          <p:cNvPr name="TextBox 12" id="12"/>
          <p:cNvSpPr txBox="true"/>
          <p:nvPr/>
        </p:nvSpPr>
        <p:spPr>
          <a:xfrm rot="0">
            <a:off x="7319748" y="4069912"/>
            <a:ext cx="4973221" cy="1014275"/>
          </a:xfrm>
          <a:prstGeom prst="rect">
            <a:avLst/>
          </a:prstGeom>
        </p:spPr>
        <p:txBody>
          <a:bodyPr anchor="t" rtlCol="false" tIns="0" lIns="0" bIns="0" rIns="0">
            <a:spAutoFit/>
          </a:bodyPr>
          <a:lstStyle/>
          <a:p>
            <a:pPr algn="l">
              <a:lnSpc>
                <a:spcPts val="8753"/>
              </a:lnSpc>
            </a:pPr>
            <a:r>
              <a:rPr lang="en-US" sz="3501">
                <a:solidFill>
                  <a:srgbClr val="000000"/>
                </a:solidFill>
                <a:latin typeface="Times New Roman"/>
                <a:ea typeface="Times New Roman"/>
                <a:cs typeface="Times New Roman"/>
                <a:sym typeface="Times New Roman"/>
              </a:rPr>
              <a:t>2 - T1) + (C/2)(T2 – T</a:t>
            </a:r>
          </a:p>
        </p:txBody>
      </p:sp>
      <p:sp>
        <p:nvSpPr>
          <p:cNvPr name="TextBox 13" id="13"/>
          <p:cNvSpPr txBox="true"/>
          <p:nvPr/>
        </p:nvSpPr>
        <p:spPr>
          <a:xfrm rot="0">
            <a:off x="2156704" y="6574060"/>
            <a:ext cx="2311044" cy="650824"/>
          </a:xfrm>
          <a:prstGeom prst="rect">
            <a:avLst/>
          </a:prstGeom>
        </p:spPr>
        <p:txBody>
          <a:bodyPr anchor="t" rtlCol="false" tIns="0" lIns="0" bIns="0" rIns="0">
            <a:spAutoFit/>
          </a:bodyPr>
          <a:lstStyle/>
          <a:p>
            <a:pPr algn="l">
              <a:lnSpc>
                <a:spcPts val="4884"/>
              </a:lnSpc>
            </a:pPr>
            <a:r>
              <a:rPr lang="en-US" sz="3501">
                <a:solidFill>
                  <a:srgbClr val="000000"/>
                </a:solidFill>
                <a:latin typeface="Times New Roman"/>
                <a:ea typeface="Times New Roman"/>
                <a:cs typeface="Times New Roman"/>
                <a:sym typeface="Times New Roman"/>
              </a:rPr>
              <a:t>Parameters: </a:t>
            </a:r>
          </a:p>
        </p:txBody>
      </p:sp>
      <p:sp>
        <p:nvSpPr>
          <p:cNvPr name="TextBox 14" id="14"/>
          <p:cNvSpPr txBox="true"/>
          <p:nvPr/>
        </p:nvSpPr>
        <p:spPr>
          <a:xfrm rot="0">
            <a:off x="2009784" y="6800811"/>
            <a:ext cx="283847" cy="1872217"/>
          </a:xfrm>
          <a:prstGeom prst="rect">
            <a:avLst/>
          </a:prstGeom>
        </p:spPr>
        <p:txBody>
          <a:bodyPr anchor="t" rtlCol="false" tIns="0" lIns="0" bIns="0" rIns="0">
            <a:spAutoFit/>
          </a:bodyPr>
          <a:lstStyle/>
          <a:p>
            <a:pPr algn="just">
              <a:lnSpc>
                <a:spcPts val="8753"/>
              </a:lnSpc>
            </a:pPr>
            <a:r>
              <a:rPr lang="en-US" sz="3501" spc="-14">
                <a:solidFill>
                  <a:srgbClr val="000000"/>
                </a:solidFill>
                <a:latin typeface="IBM Plex Sans Condensed"/>
                <a:ea typeface="IBM Plex Sans Condensed"/>
                <a:cs typeface="IBM Plex Sans Condensed"/>
                <a:sym typeface="IBM Plex Sans Condensed"/>
              </a:rPr>
              <a:t>• </a:t>
            </a:r>
          </a:p>
          <a:p>
            <a:pPr algn="just">
              <a:lnSpc>
                <a:spcPts val="5570"/>
              </a:lnSpc>
            </a:pPr>
            <a:r>
              <a:rPr lang="en-US" sz="3501" spc="-14">
                <a:solidFill>
                  <a:srgbClr val="000000"/>
                </a:solidFill>
                <a:latin typeface="IBM Plex Sans Condensed"/>
                <a:ea typeface="IBM Plex Sans Condensed"/>
                <a:cs typeface="IBM Plex Sans Condensed"/>
                <a:sym typeface="IBM Plex Sans Condensed"/>
              </a:rPr>
              <a:t>• </a:t>
            </a:r>
          </a:p>
        </p:txBody>
      </p:sp>
      <p:sp>
        <p:nvSpPr>
          <p:cNvPr name="TextBox 15" id="15"/>
          <p:cNvSpPr txBox="true"/>
          <p:nvPr/>
        </p:nvSpPr>
        <p:spPr>
          <a:xfrm rot="0">
            <a:off x="2734807" y="6784495"/>
            <a:ext cx="12885011" cy="1911197"/>
          </a:xfrm>
          <a:prstGeom prst="rect">
            <a:avLst/>
          </a:prstGeom>
        </p:spPr>
        <p:txBody>
          <a:bodyPr anchor="t" rtlCol="false" tIns="0" lIns="0" bIns="0" rIns="0">
            <a:spAutoFit/>
          </a:bodyPr>
          <a:lstStyle/>
          <a:p>
            <a:pPr algn="l">
              <a:lnSpc>
                <a:spcPts val="8753"/>
              </a:lnSpc>
            </a:pPr>
            <a:r>
              <a:rPr lang="en-US" sz="3501">
                <a:solidFill>
                  <a:srgbClr val="000000"/>
                </a:solidFill>
                <a:latin typeface="Times New Roman"/>
                <a:ea typeface="Times New Roman"/>
                <a:cs typeface="Times New Roman"/>
                <a:sym typeface="Times New Roman"/>
              </a:rPr>
              <a:t>T1 = Reference Temperature (298.15 K) </a:t>
            </a:r>
          </a:p>
          <a:p>
            <a:pPr algn="l">
              <a:lnSpc>
                <a:spcPts val="5570"/>
              </a:lnSpc>
            </a:pPr>
            <a:r>
              <a:rPr lang="en-US" sz="3501">
                <a:solidFill>
                  <a:srgbClr val="000000"/>
                </a:solidFill>
                <a:latin typeface="Times New Roman"/>
                <a:ea typeface="Times New Roman"/>
                <a:cs typeface="Times New Roman"/>
                <a:sym typeface="Times New Roman"/>
              </a:rPr>
              <a:t>T2 = Input/Output Temperature </a:t>
            </a:r>
          </a:p>
        </p:txBody>
      </p:sp>
      <p:sp>
        <p:nvSpPr>
          <p:cNvPr name="TextBox 16" id="16"/>
          <p:cNvSpPr txBox="true"/>
          <p:nvPr/>
        </p:nvSpPr>
        <p:spPr>
          <a:xfrm rot="0">
            <a:off x="11712188" y="4391048"/>
            <a:ext cx="2637449" cy="658125"/>
          </a:xfrm>
          <a:prstGeom prst="rect">
            <a:avLst/>
          </a:prstGeom>
        </p:spPr>
        <p:txBody>
          <a:bodyPr anchor="t" rtlCol="false" tIns="0" lIns="0" bIns="0" rIns="0">
            <a:spAutoFit/>
          </a:bodyPr>
          <a:lstStyle/>
          <a:p>
            <a:pPr algn="l">
              <a:lnSpc>
                <a:spcPts val="4901"/>
              </a:lnSpc>
            </a:pPr>
            <a:r>
              <a:rPr lang="en-US" sz="3501">
                <a:solidFill>
                  <a:srgbClr val="000000"/>
                </a:solidFill>
                <a:latin typeface="Times New Roman"/>
                <a:ea typeface="Times New Roman"/>
                <a:cs typeface="Times New Roman"/>
                <a:sym typeface="Times New Roman"/>
              </a:rPr>
              <a:t>) + (D/4)(T</a:t>
            </a:r>
          </a:p>
        </p:txBody>
      </p:sp>
      <p:sp>
        <p:nvSpPr>
          <p:cNvPr name="TextBox 17" id="17"/>
          <p:cNvSpPr txBox="true"/>
          <p:nvPr/>
        </p:nvSpPr>
        <p:spPr>
          <a:xfrm rot="0">
            <a:off x="13852222" y="4369510"/>
            <a:ext cx="862612" cy="658125"/>
          </a:xfrm>
          <a:prstGeom prst="rect">
            <a:avLst/>
          </a:prstGeom>
        </p:spPr>
        <p:txBody>
          <a:bodyPr anchor="t" rtlCol="false" tIns="0" lIns="0" bIns="0" rIns="0">
            <a:spAutoFit/>
          </a:bodyPr>
          <a:lstStyle/>
          <a:p>
            <a:pPr algn="l">
              <a:lnSpc>
                <a:spcPts val="4901"/>
              </a:lnSpc>
            </a:pPr>
            <a:r>
              <a:rPr lang="en-US" sz="3501" spc="7">
                <a:solidFill>
                  <a:srgbClr val="000000"/>
                </a:solidFill>
                <a:latin typeface="Times New Roman"/>
                <a:ea typeface="Times New Roman"/>
                <a:cs typeface="Times New Roman"/>
                <a:sym typeface="Times New Roman"/>
              </a:rPr>
              <a:t> – T</a:t>
            </a:r>
          </a:p>
        </p:txBody>
      </p:sp>
      <p:sp>
        <p:nvSpPr>
          <p:cNvPr name="TextBox 18" id="18"/>
          <p:cNvSpPr txBox="true"/>
          <p:nvPr/>
        </p:nvSpPr>
        <p:spPr>
          <a:xfrm rot="0">
            <a:off x="14983275" y="4369510"/>
            <a:ext cx="240557" cy="658125"/>
          </a:xfrm>
          <a:prstGeom prst="rect">
            <a:avLst/>
          </a:prstGeom>
        </p:spPr>
        <p:txBody>
          <a:bodyPr anchor="t" rtlCol="false" tIns="0" lIns="0" bIns="0" rIns="0">
            <a:spAutoFit/>
          </a:bodyPr>
          <a:lstStyle/>
          <a:p>
            <a:pPr algn="l">
              <a:lnSpc>
                <a:spcPts val="4901"/>
              </a:lnSpc>
            </a:pPr>
            <a:r>
              <a:rPr lang="en-US" sz="3501" spc="3">
                <a:solidFill>
                  <a:srgbClr val="000000"/>
                </a:solidFill>
                <a:latin typeface="Times New Roman"/>
                <a:ea typeface="Times New Roman"/>
                <a:cs typeface="Times New Roman"/>
                <a:sym typeface="Times New Roman"/>
              </a:rPr>
              <a:t>) </a:t>
            </a:r>
          </a:p>
        </p:txBody>
      </p:sp>
      <p:sp>
        <p:nvSpPr>
          <p:cNvPr name="TextBox 19" id="19"/>
          <p:cNvSpPr txBox="true"/>
          <p:nvPr/>
        </p:nvSpPr>
        <p:spPr>
          <a:xfrm rot="0">
            <a:off x="11567213" y="4567147"/>
            <a:ext cx="144975" cy="262315"/>
          </a:xfrm>
          <a:prstGeom prst="rect">
            <a:avLst/>
          </a:prstGeom>
        </p:spPr>
        <p:txBody>
          <a:bodyPr anchor="t" rtlCol="false" tIns="0" lIns="0" bIns="0" rIns="0">
            <a:spAutoFit/>
          </a:bodyPr>
          <a:lstStyle/>
          <a:p>
            <a:pPr algn="l">
              <a:lnSpc>
                <a:spcPts val="1560"/>
              </a:lnSpc>
            </a:pPr>
            <a:r>
              <a:rPr lang="en-US" sz="2207">
                <a:solidFill>
                  <a:srgbClr val="000000"/>
                </a:solidFill>
                <a:latin typeface="Times New Roman"/>
                <a:ea typeface="Times New Roman"/>
                <a:cs typeface="Times New Roman"/>
                <a:sym typeface="Times New Roman"/>
              </a:rPr>
              <a:t>3</a:t>
            </a:r>
          </a:p>
        </p:txBody>
      </p:sp>
      <p:sp>
        <p:nvSpPr>
          <p:cNvPr name="TextBox 20" id="20"/>
          <p:cNvSpPr txBox="true"/>
          <p:nvPr/>
        </p:nvSpPr>
        <p:spPr>
          <a:xfrm rot="0">
            <a:off x="11427042" y="4765320"/>
            <a:ext cx="144975" cy="262315"/>
          </a:xfrm>
          <a:prstGeom prst="rect">
            <a:avLst/>
          </a:prstGeom>
        </p:spPr>
        <p:txBody>
          <a:bodyPr anchor="t" rtlCol="false" tIns="0" lIns="0" bIns="0" rIns="0">
            <a:spAutoFit/>
          </a:bodyPr>
          <a:lstStyle/>
          <a:p>
            <a:pPr algn="l">
              <a:lnSpc>
                <a:spcPts val="1560"/>
              </a:lnSpc>
            </a:pPr>
            <a:r>
              <a:rPr lang="en-US" sz="2207">
                <a:solidFill>
                  <a:srgbClr val="000000"/>
                </a:solidFill>
                <a:latin typeface="Times New Roman"/>
                <a:ea typeface="Times New Roman"/>
                <a:cs typeface="Times New Roman"/>
                <a:sym typeface="Times New Roman"/>
              </a:rPr>
              <a:t>1</a:t>
            </a:r>
          </a:p>
        </p:txBody>
      </p:sp>
      <p:sp>
        <p:nvSpPr>
          <p:cNvPr name="TextBox 21" id="21"/>
          <p:cNvSpPr txBox="true"/>
          <p:nvPr/>
        </p:nvSpPr>
        <p:spPr>
          <a:xfrm rot="0">
            <a:off x="13919906" y="4545609"/>
            <a:ext cx="144975" cy="262315"/>
          </a:xfrm>
          <a:prstGeom prst="rect">
            <a:avLst/>
          </a:prstGeom>
        </p:spPr>
        <p:txBody>
          <a:bodyPr anchor="t" rtlCol="false" tIns="0" lIns="0" bIns="0" rIns="0">
            <a:spAutoFit/>
          </a:bodyPr>
          <a:lstStyle/>
          <a:p>
            <a:pPr algn="l">
              <a:lnSpc>
                <a:spcPts val="1560"/>
              </a:lnSpc>
            </a:pPr>
            <a:r>
              <a:rPr lang="en-US" sz="2207">
                <a:solidFill>
                  <a:srgbClr val="000000"/>
                </a:solidFill>
                <a:latin typeface="Times New Roman"/>
                <a:ea typeface="Times New Roman"/>
                <a:cs typeface="Times New Roman"/>
                <a:sym typeface="Times New Roman"/>
              </a:rPr>
              <a:t>4</a:t>
            </a:r>
          </a:p>
        </p:txBody>
      </p:sp>
      <p:sp>
        <p:nvSpPr>
          <p:cNvPr name="TextBox 22" id="22"/>
          <p:cNvSpPr txBox="true"/>
          <p:nvPr/>
        </p:nvSpPr>
        <p:spPr>
          <a:xfrm rot="0">
            <a:off x="13779735" y="4743782"/>
            <a:ext cx="144975" cy="262315"/>
          </a:xfrm>
          <a:prstGeom prst="rect">
            <a:avLst/>
          </a:prstGeom>
        </p:spPr>
        <p:txBody>
          <a:bodyPr anchor="t" rtlCol="false" tIns="0" lIns="0" bIns="0" rIns="0">
            <a:spAutoFit/>
          </a:bodyPr>
          <a:lstStyle/>
          <a:p>
            <a:pPr algn="l">
              <a:lnSpc>
                <a:spcPts val="1560"/>
              </a:lnSpc>
            </a:pPr>
            <a:r>
              <a:rPr lang="en-US" sz="2207">
                <a:solidFill>
                  <a:srgbClr val="000000"/>
                </a:solidFill>
                <a:latin typeface="Times New Roman"/>
                <a:ea typeface="Times New Roman"/>
                <a:cs typeface="Times New Roman"/>
                <a:sym typeface="Times New Roman"/>
              </a:rPr>
              <a:t>2</a:t>
            </a:r>
          </a:p>
        </p:txBody>
      </p:sp>
      <p:sp>
        <p:nvSpPr>
          <p:cNvPr name="TextBox 23" id="23"/>
          <p:cNvSpPr txBox="true"/>
          <p:nvPr/>
        </p:nvSpPr>
        <p:spPr>
          <a:xfrm rot="0">
            <a:off x="14843103" y="4545609"/>
            <a:ext cx="144975" cy="262315"/>
          </a:xfrm>
          <a:prstGeom prst="rect">
            <a:avLst/>
          </a:prstGeom>
        </p:spPr>
        <p:txBody>
          <a:bodyPr anchor="t" rtlCol="false" tIns="0" lIns="0" bIns="0" rIns="0">
            <a:spAutoFit/>
          </a:bodyPr>
          <a:lstStyle/>
          <a:p>
            <a:pPr algn="l">
              <a:lnSpc>
                <a:spcPts val="1560"/>
              </a:lnSpc>
            </a:pPr>
            <a:r>
              <a:rPr lang="en-US" sz="2207">
                <a:solidFill>
                  <a:srgbClr val="000000"/>
                </a:solidFill>
                <a:latin typeface="Times New Roman"/>
                <a:ea typeface="Times New Roman"/>
                <a:cs typeface="Times New Roman"/>
                <a:sym typeface="Times New Roman"/>
              </a:rPr>
              <a:t>4</a:t>
            </a:r>
          </a:p>
        </p:txBody>
      </p:sp>
      <p:sp>
        <p:nvSpPr>
          <p:cNvPr name="TextBox 24" id="24"/>
          <p:cNvSpPr txBox="true"/>
          <p:nvPr/>
        </p:nvSpPr>
        <p:spPr>
          <a:xfrm rot="0">
            <a:off x="14702932" y="4743782"/>
            <a:ext cx="144975" cy="262315"/>
          </a:xfrm>
          <a:prstGeom prst="rect">
            <a:avLst/>
          </a:prstGeom>
        </p:spPr>
        <p:txBody>
          <a:bodyPr anchor="t" rtlCol="false" tIns="0" lIns="0" bIns="0" rIns="0">
            <a:spAutoFit/>
          </a:bodyPr>
          <a:lstStyle/>
          <a:p>
            <a:pPr algn="l">
              <a:lnSpc>
                <a:spcPts val="1560"/>
              </a:lnSpc>
            </a:pPr>
            <a:r>
              <a:rPr lang="en-US" sz="2207">
                <a:solidFill>
                  <a:srgbClr val="000000"/>
                </a:solidFill>
                <a:latin typeface="Times New Roman"/>
                <a:ea typeface="Times New Roman"/>
                <a:cs typeface="Times New Roman"/>
                <a:sym typeface="Times New Roman"/>
              </a:rPr>
              <a:t>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00095" y="2363366"/>
            <a:ext cx="5184313" cy="1661513"/>
          </a:xfrm>
          <a:custGeom>
            <a:avLst/>
            <a:gdLst/>
            <a:ahLst/>
            <a:cxnLst/>
            <a:rect r="r" b="b" t="t" l="l"/>
            <a:pathLst>
              <a:path h="1661513" w="5184313">
                <a:moveTo>
                  <a:pt x="0" y="0"/>
                </a:moveTo>
                <a:lnTo>
                  <a:pt x="5184313" y="0"/>
                </a:lnTo>
                <a:lnTo>
                  <a:pt x="5184313" y="1661513"/>
                </a:lnTo>
                <a:lnTo>
                  <a:pt x="0" y="1661513"/>
                </a:lnTo>
                <a:lnTo>
                  <a:pt x="0" y="0"/>
                </a:lnTo>
                <a:close/>
              </a:path>
            </a:pathLst>
          </a:custGeom>
          <a:blipFill>
            <a:blip r:embed="rId2"/>
            <a:stretch>
              <a:fillRect l="0" t="0" r="0" b="0"/>
            </a:stretch>
          </a:blipFill>
        </p:spPr>
      </p:sp>
      <p:sp>
        <p:nvSpPr>
          <p:cNvPr name="Freeform 3" id="3"/>
          <p:cNvSpPr/>
          <p:nvPr/>
        </p:nvSpPr>
        <p:spPr>
          <a:xfrm flipH="false" flipV="false" rot="0">
            <a:off x="5916194" y="2844691"/>
            <a:ext cx="741941" cy="422931"/>
          </a:xfrm>
          <a:custGeom>
            <a:avLst/>
            <a:gdLst/>
            <a:ahLst/>
            <a:cxnLst/>
            <a:rect r="r" b="b" t="t" l="l"/>
            <a:pathLst>
              <a:path h="422931" w="741941">
                <a:moveTo>
                  <a:pt x="0" y="0"/>
                </a:moveTo>
                <a:lnTo>
                  <a:pt x="741941" y="0"/>
                </a:lnTo>
                <a:lnTo>
                  <a:pt x="741941" y="422931"/>
                </a:lnTo>
                <a:lnTo>
                  <a:pt x="0" y="422931"/>
                </a:lnTo>
                <a:lnTo>
                  <a:pt x="0" y="0"/>
                </a:lnTo>
                <a:close/>
              </a:path>
            </a:pathLst>
          </a:custGeom>
          <a:blipFill>
            <a:blip r:embed="rId3"/>
            <a:stretch>
              <a:fillRect l="0" t="0" r="0" b="0"/>
            </a:stretch>
          </a:blipFill>
        </p:spPr>
      </p:sp>
      <p:sp>
        <p:nvSpPr>
          <p:cNvPr name="TextBox 4" id="4"/>
          <p:cNvSpPr txBox="true"/>
          <p:nvPr/>
        </p:nvSpPr>
        <p:spPr>
          <a:xfrm rot="0">
            <a:off x="2176038" y="1385388"/>
            <a:ext cx="283847" cy="600604"/>
          </a:xfrm>
          <a:prstGeom prst="rect">
            <a:avLst/>
          </a:prstGeom>
        </p:spPr>
        <p:txBody>
          <a:bodyPr anchor="t" rtlCol="false" tIns="0" lIns="0" bIns="0" rIns="0">
            <a:spAutoFit/>
          </a:bodyPr>
          <a:lstStyle/>
          <a:p>
            <a:pPr algn="l">
              <a:lnSpc>
                <a:spcPts val="4901"/>
              </a:lnSpc>
            </a:pPr>
            <a:r>
              <a:rPr lang="en-US" sz="3501" spc="-14">
                <a:solidFill>
                  <a:srgbClr val="000000"/>
                </a:solidFill>
                <a:latin typeface="IBM Plex Sans Condensed"/>
                <a:ea typeface="IBM Plex Sans Condensed"/>
                <a:cs typeface="IBM Plex Sans Condensed"/>
                <a:sym typeface="IBM Plex Sans Condensed"/>
              </a:rPr>
              <a:t>• </a:t>
            </a:r>
          </a:p>
        </p:txBody>
      </p:sp>
      <p:sp>
        <p:nvSpPr>
          <p:cNvPr name="TextBox 5" id="5"/>
          <p:cNvSpPr txBox="true"/>
          <p:nvPr/>
        </p:nvSpPr>
        <p:spPr>
          <a:xfrm rot="0">
            <a:off x="2176038" y="4139976"/>
            <a:ext cx="283847" cy="2623619"/>
          </a:xfrm>
          <a:prstGeom prst="rect">
            <a:avLst/>
          </a:prstGeom>
        </p:spPr>
        <p:txBody>
          <a:bodyPr anchor="t" rtlCol="false" tIns="0" lIns="0" bIns="0" rIns="0">
            <a:spAutoFit/>
          </a:bodyPr>
          <a:lstStyle/>
          <a:p>
            <a:pPr algn="just">
              <a:lnSpc>
                <a:spcPts val="7146"/>
              </a:lnSpc>
            </a:pPr>
            <a:r>
              <a:rPr lang="en-US" sz="3501" spc="-14">
                <a:solidFill>
                  <a:srgbClr val="000000"/>
                </a:solidFill>
                <a:latin typeface="IBM Plex Sans Condensed"/>
                <a:ea typeface="IBM Plex Sans Condensed"/>
                <a:cs typeface="IBM Plex Sans Condensed"/>
                <a:sym typeface="IBM Plex Sans Condensed"/>
              </a:rPr>
              <a:t>• • • </a:t>
            </a:r>
          </a:p>
        </p:txBody>
      </p:sp>
      <p:sp>
        <p:nvSpPr>
          <p:cNvPr name="TextBox 6" id="6"/>
          <p:cNvSpPr txBox="true"/>
          <p:nvPr/>
        </p:nvSpPr>
        <p:spPr>
          <a:xfrm rot="0">
            <a:off x="2901062" y="1369071"/>
            <a:ext cx="4875966" cy="1262312"/>
          </a:xfrm>
          <a:prstGeom prst="rect">
            <a:avLst/>
          </a:prstGeom>
        </p:spPr>
        <p:txBody>
          <a:bodyPr anchor="t" rtlCol="false" tIns="0" lIns="0" bIns="0" rIns="0">
            <a:spAutoFit/>
          </a:bodyPr>
          <a:lstStyle/>
          <a:p>
            <a:pPr algn="l">
              <a:lnSpc>
                <a:spcPts val="4901"/>
              </a:lnSpc>
            </a:pPr>
            <a:r>
              <a:rPr lang="en-US" sz="3501">
                <a:solidFill>
                  <a:srgbClr val="000000"/>
                </a:solidFill>
                <a:latin typeface="Times New Roman"/>
                <a:ea typeface="Times New Roman"/>
                <a:cs typeface="Times New Roman"/>
                <a:sym typeface="Times New Roman"/>
              </a:rPr>
              <a:t>Examples of Components</a:t>
            </a:r>
            <a:r>
              <a:rPr lang="en-US" b="true" sz="3501">
                <a:solidFill>
                  <a:srgbClr val="000000"/>
                </a:solidFill>
                <a:latin typeface="Times New Roman Bold"/>
                <a:ea typeface="Times New Roman Bold"/>
                <a:cs typeface="Times New Roman Bold"/>
                <a:sym typeface="Times New Roman Bold"/>
              </a:rPr>
              <a:t>: </a:t>
            </a:r>
          </a:p>
        </p:txBody>
      </p:sp>
      <p:sp>
        <p:nvSpPr>
          <p:cNvPr name="TextBox 7" id="7"/>
          <p:cNvSpPr txBox="true"/>
          <p:nvPr/>
        </p:nvSpPr>
        <p:spPr>
          <a:xfrm rot="0">
            <a:off x="8098123" y="3421526"/>
            <a:ext cx="102500" cy="797785"/>
          </a:xfrm>
          <a:prstGeom prst="rect">
            <a:avLst/>
          </a:prstGeom>
        </p:spPr>
        <p:txBody>
          <a:bodyPr anchor="t" rtlCol="false" tIns="0" lIns="0" bIns="0" rIns="0">
            <a:spAutoFit/>
          </a:bodyPr>
          <a:lstStyle/>
          <a:p>
            <a:pPr algn="l">
              <a:lnSpc>
                <a:spcPts val="6204"/>
              </a:lnSpc>
            </a:pPr>
            <a:r>
              <a:rPr lang="en-US" b="true" sz="3501">
                <a:solidFill>
                  <a:srgbClr val="000000"/>
                </a:solidFill>
                <a:latin typeface="Times New Roman Bold"/>
                <a:ea typeface="Times New Roman Bold"/>
                <a:cs typeface="Times New Roman Bold"/>
                <a:sym typeface="Times New Roman Bold"/>
              </a:rPr>
              <a:t> </a:t>
            </a:r>
          </a:p>
        </p:txBody>
      </p:sp>
      <p:sp>
        <p:nvSpPr>
          <p:cNvPr name="TextBox 8" id="8"/>
          <p:cNvSpPr txBox="true"/>
          <p:nvPr/>
        </p:nvSpPr>
        <p:spPr>
          <a:xfrm rot="0">
            <a:off x="2901062" y="4209385"/>
            <a:ext cx="10173020" cy="3361575"/>
          </a:xfrm>
          <a:prstGeom prst="rect">
            <a:avLst/>
          </a:prstGeom>
        </p:spPr>
        <p:txBody>
          <a:bodyPr anchor="t" rtlCol="false" tIns="0" lIns="0" bIns="0" rIns="0">
            <a:spAutoFit/>
          </a:bodyPr>
          <a:lstStyle/>
          <a:p>
            <a:pPr algn="l">
              <a:lnSpc>
                <a:spcPts val="6204"/>
              </a:lnSpc>
            </a:pPr>
            <a:r>
              <a:rPr lang="en-US" sz="3501">
                <a:solidFill>
                  <a:srgbClr val="000000"/>
                </a:solidFill>
                <a:latin typeface="Times New Roman"/>
                <a:ea typeface="Times New Roman"/>
                <a:cs typeface="Times New Roman"/>
                <a:sym typeface="Times New Roman"/>
              </a:rPr>
              <a:t>- Benzene: A=-0.206, B=29.064, C=-13.301 </a:t>
            </a:r>
          </a:p>
          <a:p>
            <a:pPr algn="l">
              <a:lnSpc>
                <a:spcPts val="8042"/>
              </a:lnSpc>
            </a:pPr>
            <a:r>
              <a:rPr lang="en-US" sz="3501">
                <a:solidFill>
                  <a:srgbClr val="000000"/>
                </a:solidFill>
                <a:latin typeface="Times New Roman"/>
                <a:ea typeface="Times New Roman"/>
                <a:cs typeface="Times New Roman"/>
                <a:sym typeface="Times New Roman"/>
              </a:rPr>
              <a:t>- Propylene: A=1.637, B=22.706, C=-6.915 </a:t>
            </a:r>
          </a:p>
          <a:p>
            <a:pPr algn="l">
              <a:lnSpc>
                <a:spcPts val="6267"/>
              </a:lnSpc>
            </a:pPr>
            <a:r>
              <a:rPr lang="en-US" sz="3501">
                <a:solidFill>
                  <a:srgbClr val="000000"/>
                </a:solidFill>
                <a:latin typeface="Times New Roman"/>
                <a:ea typeface="Times New Roman"/>
                <a:cs typeface="Times New Roman"/>
                <a:sym typeface="Times New Roman"/>
              </a:rPr>
              <a:t>- Cumene: A=0.189, B=0.538, C=-0.387, D=120.5x10^-7 </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50048" y="1149996"/>
            <a:ext cx="5517884" cy="5347977"/>
          </a:xfrm>
          <a:prstGeom prst="rect">
            <a:avLst/>
          </a:prstGeom>
        </p:spPr>
        <p:txBody>
          <a:bodyPr anchor="t" rtlCol="false" tIns="0" lIns="0" bIns="0" rIns="0">
            <a:spAutoFit/>
          </a:bodyPr>
          <a:lstStyle/>
          <a:p>
            <a:pPr algn="l">
              <a:lnSpc>
                <a:spcPts val="7268"/>
              </a:lnSpc>
            </a:pPr>
            <a:r>
              <a:rPr lang="en-US" b="true" sz="3501">
                <a:solidFill>
                  <a:srgbClr val="000000"/>
                </a:solidFill>
                <a:latin typeface="Times New Roman Bold"/>
                <a:ea typeface="Times New Roman Bold"/>
                <a:cs typeface="Times New Roman Bold"/>
                <a:sym typeface="Times New Roman Bold"/>
              </a:rPr>
              <a:t>Enthalpy Changes for inflow: </a:t>
            </a:r>
            <a:r>
              <a:rPr lang="en-US" sz="3501">
                <a:solidFill>
                  <a:srgbClr val="000000"/>
                </a:solidFill>
                <a:latin typeface="Times New Roman"/>
                <a:ea typeface="Times New Roman"/>
                <a:cs typeface="Times New Roman"/>
                <a:sym typeface="Times New Roman"/>
              </a:rPr>
              <a:t>T2=210℃ =483.15°K T1=298.15°K ΔHin=0 </a:t>
            </a:r>
          </a:p>
          <a:p>
            <a:pPr algn="l">
              <a:lnSpc>
                <a:spcPts val="6386"/>
              </a:lnSpc>
            </a:pPr>
            <a:r>
              <a:rPr lang="en-US" b="true" sz="3501">
                <a:solidFill>
                  <a:srgbClr val="000000"/>
                </a:solidFill>
                <a:latin typeface="Times New Roman Bold"/>
                <a:ea typeface="Times New Roman Bold"/>
                <a:cs typeface="Times New Roman Bold"/>
                <a:sym typeface="Times New Roman Bold"/>
              </a:rPr>
              <a:t>Enthalpy change for outflow: </a:t>
            </a:r>
          </a:p>
          <a:p>
            <a:pPr algn="l">
              <a:lnSpc>
                <a:spcPts val="8455"/>
              </a:lnSpc>
            </a:pPr>
            <a:r>
              <a:rPr lang="en-US" sz="3501">
                <a:solidFill>
                  <a:srgbClr val="000000"/>
                </a:solidFill>
                <a:latin typeface="Times New Roman"/>
                <a:ea typeface="Times New Roman"/>
                <a:cs typeface="Times New Roman"/>
                <a:sym typeface="Times New Roman"/>
              </a:rPr>
              <a:t>T2=210℃ =483.15°K </a:t>
            </a:r>
          </a:p>
          <a:p>
            <a:pPr algn="l">
              <a:lnSpc>
                <a:spcPts val="5868"/>
              </a:lnSpc>
            </a:pPr>
            <a:r>
              <a:rPr lang="en-US" sz="3501">
                <a:solidFill>
                  <a:srgbClr val="000000"/>
                </a:solidFill>
                <a:latin typeface="Times New Roman"/>
                <a:ea typeface="Times New Roman"/>
                <a:cs typeface="Times New Roman"/>
                <a:sym typeface="Times New Roman"/>
              </a:rPr>
              <a:t>T1=298.15°K </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901062" y="1159521"/>
            <a:ext cx="2849676" cy="858076"/>
          </a:xfrm>
          <a:prstGeom prst="rect">
            <a:avLst/>
          </a:prstGeom>
        </p:spPr>
        <p:txBody>
          <a:bodyPr anchor="t" rtlCol="false" tIns="0" lIns="0" bIns="0" rIns="0">
            <a:spAutoFit/>
          </a:bodyPr>
          <a:lstStyle/>
          <a:p>
            <a:pPr algn="l">
              <a:lnSpc>
                <a:spcPts val="7118"/>
              </a:lnSpc>
            </a:pPr>
            <a:r>
              <a:rPr lang="en-US" b="true" sz="3501">
                <a:solidFill>
                  <a:srgbClr val="000000"/>
                </a:solidFill>
                <a:latin typeface="Times New Roman Bold"/>
                <a:ea typeface="Times New Roman Bold"/>
                <a:cs typeface="Times New Roman Bold"/>
                <a:sym typeface="Times New Roman Bold"/>
              </a:rPr>
              <a:t>• For Benzene</a:t>
            </a:r>
            <a:r>
              <a:rPr lang="en-US" sz="3501">
                <a:solidFill>
                  <a:srgbClr val="000000"/>
                </a:solidFill>
                <a:latin typeface="Times New Roman"/>
                <a:ea typeface="Times New Roman"/>
                <a:cs typeface="Times New Roman"/>
                <a:sym typeface="Times New Roman"/>
              </a:rPr>
              <a:t>: </a:t>
            </a:r>
          </a:p>
        </p:txBody>
      </p:sp>
      <p:sp>
        <p:nvSpPr>
          <p:cNvPr name="TextBox 3" id="3"/>
          <p:cNvSpPr txBox="true"/>
          <p:nvPr/>
        </p:nvSpPr>
        <p:spPr>
          <a:xfrm rot="0">
            <a:off x="2678721" y="2063384"/>
            <a:ext cx="14776316" cy="173414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ΔH = (-0.206)(483.15 - 298.15) + (0.039064)(483.15² - 298.15²)/2 + (-0.000013301)(483.15³ - 298.15³)/3 </a:t>
            </a:r>
          </a:p>
        </p:txBody>
      </p:sp>
      <p:sp>
        <p:nvSpPr>
          <p:cNvPr name="TextBox 4" id="4"/>
          <p:cNvSpPr txBox="true"/>
          <p:nvPr/>
        </p:nvSpPr>
        <p:spPr>
          <a:xfrm rot="0">
            <a:off x="2756057" y="3877152"/>
            <a:ext cx="12118410" cy="85807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Result: ΔH = 2.402 kJ/mol </a:t>
            </a:r>
          </a:p>
        </p:txBody>
      </p:sp>
      <p:sp>
        <p:nvSpPr>
          <p:cNvPr name="TextBox 5" id="5"/>
          <p:cNvSpPr txBox="true"/>
          <p:nvPr/>
        </p:nvSpPr>
        <p:spPr>
          <a:xfrm rot="0">
            <a:off x="2901062" y="4786634"/>
            <a:ext cx="3165212" cy="858076"/>
          </a:xfrm>
          <a:prstGeom prst="rect">
            <a:avLst/>
          </a:prstGeom>
        </p:spPr>
        <p:txBody>
          <a:bodyPr anchor="t" rtlCol="false" tIns="0" lIns="0" bIns="0" rIns="0">
            <a:spAutoFit/>
          </a:bodyPr>
          <a:lstStyle/>
          <a:p>
            <a:pPr algn="l">
              <a:lnSpc>
                <a:spcPts val="7118"/>
              </a:lnSpc>
            </a:pPr>
            <a:r>
              <a:rPr lang="en-US" b="true" sz="3501">
                <a:solidFill>
                  <a:srgbClr val="000000"/>
                </a:solidFill>
                <a:latin typeface="Times New Roman Bold"/>
                <a:ea typeface="Times New Roman Bold"/>
                <a:cs typeface="Times New Roman Bold"/>
                <a:sym typeface="Times New Roman Bold"/>
              </a:rPr>
              <a:t>• For Propylene: </a:t>
            </a:r>
          </a:p>
        </p:txBody>
      </p:sp>
      <p:sp>
        <p:nvSpPr>
          <p:cNvPr name="TextBox 6" id="6"/>
          <p:cNvSpPr txBox="true"/>
          <p:nvPr/>
        </p:nvSpPr>
        <p:spPr>
          <a:xfrm rot="0">
            <a:off x="3104069" y="5690588"/>
            <a:ext cx="14908453" cy="85807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ΔH = (1.637)(483.15 - 298.15) + (0.022706)(483.15² - 298.15²)/2 </a:t>
            </a:r>
          </a:p>
        </p:txBody>
      </p:sp>
      <p:sp>
        <p:nvSpPr>
          <p:cNvPr name="TextBox 7" id="7"/>
          <p:cNvSpPr txBox="true"/>
          <p:nvPr/>
        </p:nvSpPr>
        <p:spPr>
          <a:xfrm rot="0">
            <a:off x="3297550" y="6600251"/>
            <a:ext cx="11179525" cy="85807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 (-0.000006915)(483.15³ - 298.15³)/3 </a:t>
            </a:r>
          </a:p>
        </p:txBody>
      </p:sp>
      <p:sp>
        <p:nvSpPr>
          <p:cNvPr name="TextBox 8" id="8"/>
          <p:cNvSpPr txBox="true"/>
          <p:nvPr/>
        </p:nvSpPr>
        <p:spPr>
          <a:xfrm rot="0">
            <a:off x="3104069" y="7504114"/>
            <a:ext cx="9851262" cy="85807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Result: ΔH = 1.7449 kJ/mol </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901062" y="1159521"/>
            <a:ext cx="2805298" cy="883838"/>
          </a:xfrm>
          <a:prstGeom prst="rect">
            <a:avLst/>
          </a:prstGeom>
        </p:spPr>
        <p:txBody>
          <a:bodyPr anchor="t" rtlCol="false" tIns="0" lIns="0" bIns="0" rIns="0">
            <a:spAutoFit/>
          </a:bodyPr>
          <a:lstStyle/>
          <a:p>
            <a:pPr algn="l">
              <a:lnSpc>
                <a:spcPts val="7153"/>
              </a:lnSpc>
            </a:pPr>
            <a:r>
              <a:rPr lang="en-US" b="true" sz="3501">
                <a:solidFill>
                  <a:srgbClr val="000000"/>
                </a:solidFill>
                <a:latin typeface="Times New Roman Bold"/>
                <a:ea typeface="Times New Roman Bold"/>
                <a:cs typeface="Times New Roman Bold"/>
                <a:sym typeface="Times New Roman Bold"/>
              </a:rPr>
              <a:t>• For Cumene</a:t>
            </a:r>
            <a:r>
              <a:rPr lang="en-US" sz="3501">
                <a:solidFill>
                  <a:srgbClr val="000000"/>
                </a:solidFill>
                <a:latin typeface="Times New Roman"/>
                <a:ea typeface="Times New Roman"/>
                <a:cs typeface="Times New Roman"/>
                <a:sym typeface="Times New Roman"/>
              </a:rPr>
              <a:t>: </a:t>
            </a:r>
          </a:p>
        </p:txBody>
      </p:sp>
      <p:sp>
        <p:nvSpPr>
          <p:cNvPr name="TextBox 3" id="3"/>
          <p:cNvSpPr txBox="true"/>
          <p:nvPr/>
        </p:nvSpPr>
        <p:spPr>
          <a:xfrm rot="0">
            <a:off x="2901062" y="2063384"/>
            <a:ext cx="12664017" cy="883838"/>
          </a:xfrm>
          <a:prstGeom prst="rect">
            <a:avLst/>
          </a:prstGeom>
        </p:spPr>
        <p:txBody>
          <a:bodyPr anchor="t" rtlCol="false" tIns="0" lIns="0" bIns="0" rIns="0">
            <a:spAutoFit/>
          </a:bodyPr>
          <a:lstStyle/>
          <a:p>
            <a:pPr algn="l">
              <a:lnSpc>
                <a:spcPts val="7153"/>
              </a:lnSpc>
            </a:pPr>
            <a:r>
              <a:rPr lang="en-US" sz="3501">
                <a:solidFill>
                  <a:srgbClr val="000000"/>
                </a:solidFill>
                <a:latin typeface="Times New Roman"/>
                <a:ea typeface="Times New Roman"/>
                <a:cs typeface="Times New Roman"/>
                <a:sym typeface="Times New Roman"/>
              </a:rPr>
              <a:t>ΔH = (0.139)(483.15 - 298.15) + (0.000538)(483.15² - 298.15²)/2 </a:t>
            </a:r>
          </a:p>
        </p:txBody>
      </p:sp>
      <p:sp>
        <p:nvSpPr>
          <p:cNvPr name="TextBox 4" id="4"/>
          <p:cNvSpPr txBox="true"/>
          <p:nvPr/>
        </p:nvSpPr>
        <p:spPr>
          <a:xfrm rot="0">
            <a:off x="4343602" y="2971869"/>
            <a:ext cx="7085506" cy="1790118"/>
          </a:xfrm>
          <a:prstGeom prst="rect">
            <a:avLst/>
          </a:prstGeom>
        </p:spPr>
        <p:txBody>
          <a:bodyPr anchor="t" rtlCol="false" tIns="0" lIns="0" bIns="0" rIns="0">
            <a:spAutoFit/>
          </a:bodyPr>
          <a:lstStyle/>
          <a:p>
            <a:pPr algn="l">
              <a:lnSpc>
                <a:spcPts val="7153"/>
              </a:lnSpc>
            </a:pPr>
            <a:r>
              <a:rPr lang="en-US" sz="3501">
                <a:solidFill>
                  <a:srgbClr val="000000"/>
                </a:solidFill>
                <a:latin typeface="Times New Roman"/>
                <a:ea typeface="Times New Roman"/>
                <a:cs typeface="Times New Roman"/>
                <a:sym typeface="Times New Roman"/>
              </a:rPr>
              <a:t>+ (-0.000000397)(483.15³ - 298.15³)/3 + (120.5 × 10⁻12)(483.15⁴ - 298.15⁴)/4 </a:t>
            </a:r>
          </a:p>
        </p:txBody>
      </p:sp>
      <p:sp>
        <p:nvSpPr>
          <p:cNvPr name="TextBox 5" id="5"/>
          <p:cNvSpPr txBox="true"/>
          <p:nvPr/>
        </p:nvSpPr>
        <p:spPr>
          <a:xfrm rot="0">
            <a:off x="3104069" y="4786634"/>
            <a:ext cx="4782287" cy="1790118"/>
          </a:xfrm>
          <a:prstGeom prst="rect">
            <a:avLst/>
          </a:prstGeom>
        </p:spPr>
        <p:txBody>
          <a:bodyPr anchor="t" rtlCol="false" tIns="0" lIns="0" bIns="0" rIns="0">
            <a:spAutoFit/>
          </a:bodyPr>
          <a:lstStyle/>
          <a:p>
            <a:pPr algn="l">
              <a:lnSpc>
                <a:spcPts val="7153"/>
              </a:lnSpc>
            </a:pPr>
            <a:r>
              <a:rPr lang="en-US" sz="3501">
                <a:solidFill>
                  <a:srgbClr val="000000"/>
                </a:solidFill>
                <a:latin typeface="Times New Roman"/>
                <a:ea typeface="Times New Roman"/>
                <a:cs typeface="Times New Roman"/>
                <a:sym typeface="Times New Roman"/>
              </a:rPr>
              <a:t>Result: ΔH = 0.546 kJ/mol </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50048" y="1130946"/>
            <a:ext cx="102500" cy="908382"/>
          </a:xfrm>
          <a:prstGeom prst="rect">
            <a:avLst/>
          </a:prstGeom>
        </p:spPr>
        <p:txBody>
          <a:bodyPr anchor="t" rtlCol="false" tIns="0" lIns="0" bIns="0" rIns="0">
            <a:spAutoFit/>
          </a:bodyPr>
          <a:lstStyle/>
          <a:p>
            <a:pPr algn="l">
              <a:lnSpc>
                <a:spcPts val="7423"/>
              </a:lnSpc>
            </a:pPr>
            <a:r>
              <a:rPr lang="en-US" sz="3501">
                <a:solidFill>
                  <a:srgbClr val="000000"/>
                </a:solidFill>
                <a:latin typeface="Times New Roman"/>
                <a:ea typeface="Times New Roman"/>
                <a:cs typeface="Times New Roman"/>
                <a:sym typeface="Times New Roman"/>
              </a:rPr>
              <a:t> </a:t>
            </a:r>
          </a:p>
        </p:txBody>
      </p:sp>
      <p:sp>
        <p:nvSpPr>
          <p:cNvPr name="TextBox 3" id="3"/>
          <p:cNvSpPr txBox="true"/>
          <p:nvPr/>
        </p:nvSpPr>
        <p:spPr>
          <a:xfrm rot="0">
            <a:off x="2253374" y="1130946"/>
            <a:ext cx="10078979" cy="908382"/>
          </a:xfrm>
          <a:prstGeom prst="rect">
            <a:avLst/>
          </a:prstGeom>
        </p:spPr>
        <p:txBody>
          <a:bodyPr anchor="t" rtlCol="false" tIns="0" lIns="0" bIns="0" rIns="0">
            <a:spAutoFit/>
          </a:bodyPr>
          <a:lstStyle/>
          <a:p>
            <a:pPr algn="l">
              <a:lnSpc>
                <a:spcPts val="7423"/>
              </a:lnSpc>
            </a:pPr>
            <a:r>
              <a:rPr lang="en-US" sz="3501">
                <a:solidFill>
                  <a:srgbClr val="000000"/>
                </a:solidFill>
                <a:latin typeface="Times New Roman"/>
                <a:ea typeface="Times New Roman"/>
                <a:cs typeface="Times New Roman"/>
                <a:sym typeface="Times New Roman"/>
              </a:rPr>
              <a:t>•For overall enthalpy at inflow: </a:t>
            </a:r>
          </a:p>
        </p:txBody>
      </p:sp>
      <p:sp>
        <p:nvSpPr>
          <p:cNvPr name="TextBox 4" id="4"/>
          <p:cNvSpPr txBox="true"/>
          <p:nvPr/>
        </p:nvSpPr>
        <p:spPr>
          <a:xfrm rot="0">
            <a:off x="2354877" y="2034809"/>
            <a:ext cx="2598863" cy="908382"/>
          </a:xfrm>
          <a:prstGeom prst="rect">
            <a:avLst/>
          </a:prstGeom>
        </p:spPr>
        <p:txBody>
          <a:bodyPr anchor="t" rtlCol="false" tIns="0" lIns="0" bIns="0" rIns="0">
            <a:spAutoFit/>
          </a:bodyPr>
          <a:lstStyle/>
          <a:p>
            <a:pPr algn="l">
              <a:lnSpc>
                <a:spcPts val="7423"/>
              </a:lnSpc>
            </a:pPr>
            <a:r>
              <a:rPr lang="en-US" sz="3501">
                <a:solidFill>
                  <a:srgbClr val="000000"/>
                </a:solidFill>
                <a:latin typeface="Times New Roman"/>
                <a:ea typeface="Times New Roman"/>
                <a:cs typeface="Times New Roman"/>
                <a:sym typeface="Times New Roman"/>
              </a:rPr>
              <a:t>ΔHin=0 </a:t>
            </a:r>
          </a:p>
        </p:txBody>
      </p:sp>
      <p:sp>
        <p:nvSpPr>
          <p:cNvPr name="TextBox 5" id="5"/>
          <p:cNvSpPr txBox="true"/>
          <p:nvPr/>
        </p:nvSpPr>
        <p:spPr>
          <a:xfrm rot="0">
            <a:off x="2086445" y="3057492"/>
            <a:ext cx="15464142" cy="2549317"/>
          </a:xfrm>
          <a:prstGeom prst="rect">
            <a:avLst/>
          </a:prstGeom>
        </p:spPr>
        <p:txBody>
          <a:bodyPr anchor="t" rtlCol="false" tIns="0" lIns="0" bIns="0" rIns="0">
            <a:spAutoFit/>
          </a:bodyPr>
          <a:lstStyle/>
          <a:p>
            <a:pPr algn="l">
              <a:lnSpc>
                <a:spcPts val="6299"/>
              </a:lnSpc>
            </a:pPr>
            <a:r>
              <a:rPr lang="en-US" sz="3501">
                <a:solidFill>
                  <a:srgbClr val="000000"/>
                </a:solidFill>
                <a:latin typeface="Times New Roman"/>
                <a:ea typeface="Times New Roman"/>
                <a:cs typeface="Times New Roman"/>
                <a:sym typeface="Times New Roman"/>
              </a:rPr>
              <a:t>For overall enthalpy at outflow: </a:t>
            </a:r>
          </a:p>
          <a:p>
            <a:pPr algn="l">
              <a:lnSpc>
                <a:spcPts val="8543"/>
              </a:lnSpc>
            </a:pPr>
            <a:r>
              <a:rPr lang="en-US" sz="3501">
                <a:solidFill>
                  <a:srgbClr val="000000"/>
                </a:solidFill>
                <a:latin typeface="Times New Roman"/>
                <a:ea typeface="Times New Roman"/>
                <a:cs typeface="Times New Roman"/>
                <a:sym typeface="Times New Roman"/>
              </a:rPr>
              <a:t>ΔHout = 2.402 × 467.91 × 10³ + 1.7249 × 467.91 × 10³ </a:t>
            </a:r>
          </a:p>
          <a:p>
            <a:pPr algn="l">
              <a:lnSpc>
                <a:spcPts val="5168"/>
              </a:lnSpc>
            </a:pPr>
            <a:r>
              <a:rPr lang="en-US" sz="3501">
                <a:solidFill>
                  <a:srgbClr val="000000"/>
                </a:solidFill>
                <a:latin typeface="Times New Roman"/>
                <a:ea typeface="Times New Roman"/>
                <a:cs typeface="Times New Roman"/>
                <a:sym typeface="Times New Roman"/>
              </a:rPr>
              <a:t>+ 0.546 × 22927.38 × 10³ </a:t>
            </a:r>
          </a:p>
        </p:txBody>
      </p:sp>
      <p:sp>
        <p:nvSpPr>
          <p:cNvPr name="TextBox 6" id="6"/>
          <p:cNvSpPr txBox="true"/>
          <p:nvPr/>
        </p:nvSpPr>
        <p:spPr>
          <a:xfrm rot="0">
            <a:off x="3104069" y="5538188"/>
            <a:ext cx="11118234" cy="1014275"/>
          </a:xfrm>
          <a:prstGeom prst="rect">
            <a:avLst/>
          </a:prstGeom>
        </p:spPr>
        <p:txBody>
          <a:bodyPr anchor="t" rtlCol="false" tIns="0" lIns="0" bIns="0" rIns="0">
            <a:spAutoFit/>
          </a:bodyPr>
          <a:lstStyle/>
          <a:p>
            <a:pPr algn="l">
              <a:lnSpc>
                <a:spcPts val="8753"/>
              </a:lnSpc>
            </a:pPr>
            <a:r>
              <a:rPr lang="en-US" sz="3501">
                <a:solidFill>
                  <a:srgbClr val="000000"/>
                </a:solidFill>
                <a:latin typeface="Times New Roman"/>
                <a:ea typeface="Times New Roman"/>
                <a:cs typeface="Times New Roman"/>
                <a:sym typeface="Times New Roman"/>
              </a:rPr>
              <a:t>Result: ΔHout= 14458.732 × 10³ kJ/day. </a:t>
            </a:r>
          </a:p>
        </p:txBody>
      </p:sp>
      <p:sp>
        <p:nvSpPr>
          <p:cNvPr name="TextBox 7" id="7"/>
          <p:cNvSpPr txBox="true"/>
          <p:nvPr/>
        </p:nvSpPr>
        <p:spPr>
          <a:xfrm rot="0">
            <a:off x="1450048" y="6809801"/>
            <a:ext cx="7693952" cy="650566"/>
          </a:xfrm>
          <a:prstGeom prst="rect">
            <a:avLst/>
          </a:prstGeom>
        </p:spPr>
        <p:txBody>
          <a:bodyPr anchor="t" rtlCol="false" tIns="0" lIns="0" bIns="0" rIns="0">
            <a:spAutoFit/>
          </a:bodyPr>
          <a:lstStyle/>
          <a:p>
            <a:pPr algn="l">
              <a:lnSpc>
                <a:spcPts val="4961"/>
              </a:lnSpc>
            </a:pPr>
            <a:r>
              <a:rPr lang="en-US" sz="3501">
                <a:solidFill>
                  <a:srgbClr val="000000"/>
                </a:solidFill>
                <a:latin typeface="Times New Roman"/>
                <a:ea typeface="Times New Roman"/>
                <a:cs typeface="Times New Roman"/>
                <a:sym typeface="Times New Roman"/>
              </a:rPr>
              <a:t>• Heat of Formation: </a:t>
            </a:r>
          </a:p>
        </p:txBody>
      </p:sp>
      <p:sp>
        <p:nvSpPr>
          <p:cNvPr name="TextBox 8" id="8"/>
          <p:cNvSpPr txBox="true"/>
          <p:nvPr/>
        </p:nvSpPr>
        <p:spPr>
          <a:xfrm rot="0">
            <a:off x="2901062" y="7351714"/>
            <a:ext cx="13227300" cy="1014275"/>
          </a:xfrm>
          <a:prstGeom prst="rect">
            <a:avLst/>
          </a:prstGeom>
        </p:spPr>
        <p:txBody>
          <a:bodyPr anchor="t" rtlCol="false" tIns="0" lIns="0" bIns="0" rIns="0">
            <a:spAutoFit/>
          </a:bodyPr>
          <a:lstStyle/>
          <a:p>
            <a:pPr algn="l">
              <a:lnSpc>
                <a:spcPts val="8753"/>
              </a:lnSpc>
            </a:pPr>
            <a:r>
              <a:rPr lang="en-US" sz="3501">
                <a:solidFill>
                  <a:srgbClr val="000000"/>
                </a:solidFill>
                <a:latin typeface="Times New Roman"/>
                <a:ea typeface="Times New Roman"/>
                <a:cs typeface="Times New Roman"/>
                <a:sym typeface="Times New Roman"/>
              </a:rPr>
              <a:t>= (-411 × 22927.38 × 10³) - (-49.08 × 467.91 × 10³ </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50048" y="1159521"/>
            <a:ext cx="102500" cy="884283"/>
          </a:xfrm>
          <a:prstGeom prst="rect">
            <a:avLst/>
          </a:prstGeom>
        </p:spPr>
        <p:txBody>
          <a:bodyPr anchor="t" rtlCol="false" tIns="0" lIns="0" bIns="0" rIns="0">
            <a:spAutoFit/>
          </a:bodyPr>
          <a:lstStyle/>
          <a:p>
            <a:pPr algn="l">
              <a:lnSpc>
                <a:spcPts val="7149"/>
              </a:lnSpc>
            </a:pPr>
            <a:r>
              <a:rPr lang="en-US" sz="3501">
                <a:solidFill>
                  <a:srgbClr val="000000"/>
                </a:solidFill>
                <a:latin typeface="Times New Roman"/>
                <a:ea typeface="Times New Roman"/>
                <a:cs typeface="Times New Roman"/>
                <a:sym typeface="Times New Roman"/>
              </a:rPr>
              <a:t> </a:t>
            </a:r>
          </a:p>
        </p:txBody>
      </p:sp>
      <p:sp>
        <p:nvSpPr>
          <p:cNvPr name="TextBox 3" id="3"/>
          <p:cNvSpPr txBox="true"/>
          <p:nvPr/>
        </p:nvSpPr>
        <p:spPr>
          <a:xfrm rot="0">
            <a:off x="3355410" y="1159521"/>
            <a:ext cx="12375044" cy="884283"/>
          </a:xfrm>
          <a:prstGeom prst="rect">
            <a:avLst/>
          </a:prstGeom>
        </p:spPr>
        <p:txBody>
          <a:bodyPr anchor="t" rtlCol="false" tIns="0" lIns="0" bIns="0" rIns="0">
            <a:spAutoFit/>
          </a:bodyPr>
          <a:lstStyle/>
          <a:p>
            <a:pPr algn="l">
              <a:lnSpc>
                <a:spcPts val="7149"/>
              </a:lnSpc>
            </a:pPr>
            <a:r>
              <a:rPr lang="en-US" sz="3501">
                <a:solidFill>
                  <a:srgbClr val="000000"/>
                </a:solidFill>
                <a:latin typeface="Times New Roman"/>
                <a:ea typeface="Times New Roman"/>
                <a:cs typeface="Times New Roman"/>
                <a:sym typeface="Times New Roman"/>
              </a:rPr>
              <a:t>+ 19.710 × 467.91 × 10³ - 28.5 × 467.91 × 10³) </a:t>
            </a:r>
          </a:p>
        </p:txBody>
      </p:sp>
      <p:sp>
        <p:nvSpPr>
          <p:cNvPr name="TextBox 4" id="4"/>
          <p:cNvSpPr txBox="true"/>
          <p:nvPr/>
        </p:nvSpPr>
        <p:spPr>
          <a:xfrm rot="0">
            <a:off x="3123119" y="2063384"/>
            <a:ext cx="11943715" cy="884283"/>
          </a:xfrm>
          <a:prstGeom prst="rect">
            <a:avLst/>
          </a:prstGeom>
        </p:spPr>
        <p:txBody>
          <a:bodyPr anchor="t" rtlCol="false" tIns="0" lIns="0" bIns="0" rIns="0">
            <a:spAutoFit/>
          </a:bodyPr>
          <a:lstStyle/>
          <a:p>
            <a:pPr algn="l">
              <a:lnSpc>
                <a:spcPts val="7149"/>
              </a:lnSpc>
            </a:pPr>
            <a:r>
              <a:rPr lang="en-US" sz="3501">
                <a:solidFill>
                  <a:srgbClr val="000000"/>
                </a:solidFill>
                <a:latin typeface="Times New Roman"/>
                <a:ea typeface="Times New Roman"/>
                <a:cs typeface="Times New Roman"/>
                <a:sym typeface="Times New Roman"/>
              </a:rPr>
              <a:t>Result: -961167.5 × 10³ kJ/day. </a:t>
            </a:r>
          </a:p>
        </p:txBody>
      </p:sp>
      <p:sp>
        <p:nvSpPr>
          <p:cNvPr name="TextBox 5" id="5"/>
          <p:cNvSpPr txBox="true"/>
          <p:nvPr/>
        </p:nvSpPr>
        <p:spPr>
          <a:xfrm rot="0">
            <a:off x="2901062" y="2973289"/>
            <a:ext cx="8914590" cy="1790563"/>
          </a:xfrm>
          <a:prstGeom prst="rect">
            <a:avLst/>
          </a:prstGeom>
        </p:spPr>
        <p:txBody>
          <a:bodyPr anchor="t" rtlCol="false" tIns="0" lIns="0" bIns="0" rIns="0">
            <a:spAutoFit/>
          </a:bodyPr>
          <a:lstStyle/>
          <a:p>
            <a:pPr algn="l">
              <a:lnSpc>
                <a:spcPts val="7149"/>
              </a:lnSpc>
            </a:pPr>
            <a:r>
              <a:rPr lang="en-US" sz="3501">
                <a:solidFill>
                  <a:srgbClr val="000000"/>
                </a:solidFill>
                <a:latin typeface="Times New Roman"/>
                <a:ea typeface="Times New Roman"/>
                <a:cs typeface="Times New Roman"/>
                <a:sym typeface="Times New Roman"/>
              </a:rPr>
              <a:t>• Overall=-946708.77 × 10³ kJ/day (Exothermic).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00095" y="2363366"/>
            <a:ext cx="6366102" cy="2376477"/>
          </a:xfrm>
          <a:custGeom>
            <a:avLst/>
            <a:gdLst/>
            <a:ahLst/>
            <a:cxnLst/>
            <a:rect r="r" b="b" t="t" l="l"/>
            <a:pathLst>
              <a:path h="2376477" w="6366102">
                <a:moveTo>
                  <a:pt x="0" y="0"/>
                </a:moveTo>
                <a:lnTo>
                  <a:pt x="6366102" y="0"/>
                </a:lnTo>
                <a:lnTo>
                  <a:pt x="6366102" y="2376477"/>
                </a:lnTo>
                <a:lnTo>
                  <a:pt x="0" y="2376477"/>
                </a:lnTo>
                <a:lnTo>
                  <a:pt x="0" y="0"/>
                </a:lnTo>
                <a:close/>
              </a:path>
            </a:pathLst>
          </a:custGeom>
          <a:blipFill>
            <a:blip r:embed="rId2"/>
            <a:stretch>
              <a:fillRect l="0" t="0" r="0" b="0"/>
            </a:stretch>
          </a:blipFill>
        </p:spPr>
      </p:sp>
      <p:sp>
        <p:nvSpPr>
          <p:cNvPr name="Freeform 3" id="3"/>
          <p:cNvSpPr/>
          <p:nvPr/>
        </p:nvSpPr>
        <p:spPr>
          <a:xfrm flipH="false" flipV="false" rot="0">
            <a:off x="1248642" y="5193436"/>
            <a:ext cx="12978741" cy="3212006"/>
          </a:xfrm>
          <a:custGeom>
            <a:avLst/>
            <a:gdLst/>
            <a:ahLst/>
            <a:cxnLst/>
            <a:rect r="r" b="b" t="t" l="l"/>
            <a:pathLst>
              <a:path h="3212006" w="12978741">
                <a:moveTo>
                  <a:pt x="0" y="0"/>
                </a:moveTo>
                <a:lnTo>
                  <a:pt x="12978741" y="0"/>
                </a:lnTo>
                <a:lnTo>
                  <a:pt x="12978741" y="3212006"/>
                </a:lnTo>
                <a:lnTo>
                  <a:pt x="0" y="3212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176038" y="1385388"/>
            <a:ext cx="283847" cy="600604"/>
          </a:xfrm>
          <a:prstGeom prst="rect">
            <a:avLst/>
          </a:prstGeom>
        </p:spPr>
        <p:txBody>
          <a:bodyPr anchor="t" rtlCol="false" tIns="0" lIns="0" bIns="0" rIns="0">
            <a:spAutoFit/>
          </a:bodyPr>
          <a:lstStyle/>
          <a:p>
            <a:pPr algn="l">
              <a:lnSpc>
                <a:spcPts val="4901"/>
              </a:lnSpc>
            </a:pPr>
            <a:r>
              <a:rPr lang="en-US" sz="3501" spc="-14">
                <a:solidFill>
                  <a:srgbClr val="000000"/>
                </a:solidFill>
                <a:latin typeface="IBM Plex Sans Condensed"/>
                <a:ea typeface="IBM Plex Sans Condensed"/>
                <a:cs typeface="IBM Plex Sans Condensed"/>
                <a:sym typeface="IBM Plex Sans Condensed"/>
              </a:rPr>
              <a:t>• </a:t>
            </a:r>
          </a:p>
        </p:txBody>
      </p:sp>
      <p:sp>
        <p:nvSpPr>
          <p:cNvPr name="TextBox 5" id="5"/>
          <p:cNvSpPr txBox="true"/>
          <p:nvPr/>
        </p:nvSpPr>
        <p:spPr>
          <a:xfrm rot="0">
            <a:off x="1521206" y="5404694"/>
            <a:ext cx="2916740" cy="2784998"/>
          </a:xfrm>
          <a:prstGeom prst="rect">
            <a:avLst/>
          </a:prstGeom>
        </p:spPr>
        <p:txBody>
          <a:bodyPr anchor="t" rtlCol="false" tIns="0" lIns="0" bIns="0" rIns="0">
            <a:spAutoFit/>
          </a:bodyPr>
          <a:lstStyle/>
          <a:p>
            <a:pPr algn="l">
              <a:lnSpc>
                <a:spcPts val="4355"/>
              </a:lnSpc>
            </a:pPr>
            <a:r>
              <a:rPr lang="en-US" sz="3501">
                <a:solidFill>
                  <a:srgbClr val="000000"/>
                </a:solidFill>
                <a:latin typeface="Times New Roman"/>
                <a:ea typeface="Times New Roman"/>
                <a:cs typeface="Times New Roman"/>
                <a:sym typeface="Times New Roman"/>
              </a:rPr>
              <a:t>Compounds cummene Oxygen Cumene hydroperoxide </a:t>
            </a:r>
          </a:p>
        </p:txBody>
      </p:sp>
      <p:sp>
        <p:nvSpPr>
          <p:cNvPr name="TextBox 6" id="6"/>
          <p:cNvSpPr txBox="true"/>
          <p:nvPr/>
        </p:nvSpPr>
        <p:spPr>
          <a:xfrm rot="0">
            <a:off x="2901062" y="1369071"/>
            <a:ext cx="1822982" cy="1262312"/>
          </a:xfrm>
          <a:prstGeom prst="rect">
            <a:avLst/>
          </a:prstGeom>
        </p:spPr>
        <p:txBody>
          <a:bodyPr anchor="t" rtlCol="false" tIns="0" lIns="0" bIns="0" rIns="0">
            <a:spAutoFit/>
          </a:bodyPr>
          <a:lstStyle/>
          <a:p>
            <a:pPr algn="l">
              <a:lnSpc>
                <a:spcPts val="4901"/>
              </a:lnSpc>
            </a:pPr>
            <a:r>
              <a:rPr lang="en-US" sz="3501">
                <a:solidFill>
                  <a:srgbClr val="000000"/>
                </a:solidFill>
                <a:latin typeface="Times New Roman"/>
                <a:ea typeface="Times New Roman"/>
                <a:cs typeface="Times New Roman"/>
                <a:sym typeface="Times New Roman"/>
              </a:rPr>
              <a:t>Reaction: </a:t>
            </a:r>
          </a:p>
        </p:txBody>
      </p:sp>
      <p:sp>
        <p:nvSpPr>
          <p:cNvPr name="TextBox 7" id="7"/>
          <p:cNvSpPr txBox="true"/>
          <p:nvPr/>
        </p:nvSpPr>
        <p:spPr>
          <a:xfrm rot="0">
            <a:off x="4714171" y="5994083"/>
            <a:ext cx="1924515" cy="1698983"/>
          </a:xfrm>
          <a:prstGeom prst="rect">
            <a:avLst/>
          </a:prstGeom>
        </p:spPr>
        <p:txBody>
          <a:bodyPr anchor="t" rtlCol="false" tIns="0" lIns="0" bIns="0" rIns="0">
            <a:spAutoFit/>
          </a:bodyPr>
          <a:lstStyle/>
          <a:p>
            <a:pPr algn="just">
              <a:lnSpc>
                <a:spcPts val="4418"/>
              </a:lnSpc>
            </a:pPr>
            <a:r>
              <a:rPr lang="en-US" sz="3501">
                <a:solidFill>
                  <a:srgbClr val="000000"/>
                </a:solidFill>
                <a:latin typeface="Times New Roman"/>
                <a:ea typeface="Times New Roman"/>
                <a:cs typeface="Times New Roman"/>
                <a:sym typeface="Times New Roman"/>
              </a:rPr>
              <a:t>0.1392 0.0291 1.345*105 </a:t>
            </a:r>
          </a:p>
        </p:txBody>
      </p:sp>
      <p:sp>
        <p:nvSpPr>
          <p:cNvPr name="TextBox 8" id="8"/>
          <p:cNvSpPr txBox="true"/>
          <p:nvPr/>
        </p:nvSpPr>
        <p:spPr>
          <a:xfrm rot="0">
            <a:off x="6914911" y="5372487"/>
            <a:ext cx="2233959" cy="2320580"/>
          </a:xfrm>
          <a:prstGeom prst="rect">
            <a:avLst/>
          </a:prstGeom>
        </p:spPr>
        <p:txBody>
          <a:bodyPr anchor="t" rtlCol="false" tIns="0" lIns="0" bIns="0" rIns="0">
            <a:spAutoFit/>
          </a:bodyPr>
          <a:lstStyle/>
          <a:p>
            <a:pPr algn="l">
              <a:lnSpc>
                <a:spcPts val="4578"/>
              </a:lnSpc>
            </a:pPr>
            <a:r>
              <a:rPr lang="en-US" sz="3628">
                <a:solidFill>
                  <a:srgbClr val="000000"/>
                </a:solidFill>
                <a:latin typeface="Times New Roman"/>
                <a:ea typeface="Times New Roman"/>
                <a:cs typeface="Times New Roman"/>
                <a:sym typeface="Times New Roman"/>
              </a:rPr>
              <a:t>10^3B 0.5376 0.01158 3.8060*105 </a:t>
            </a:r>
          </a:p>
        </p:txBody>
      </p:sp>
      <p:sp>
        <p:nvSpPr>
          <p:cNvPr name="TextBox 9" id="9"/>
          <p:cNvSpPr txBox="true"/>
          <p:nvPr/>
        </p:nvSpPr>
        <p:spPr>
          <a:xfrm rot="0">
            <a:off x="9268613" y="3879282"/>
            <a:ext cx="102500" cy="1023427"/>
          </a:xfrm>
          <a:prstGeom prst="rect">
            <a:avLst/>
          </a:prstGeom>
        </p:spPr>
        <p:txBody>
          <a:bodyPr anchor="t" rtlCol="false" tIns="0" lIns="0" bIns="0" rIns="0">
            <a:spAutoFit/>
          </a:bodyPr>
          <a:lstStyle/>
          <a:p>
            <a:pPr algn="l">
              <a:lnSpc>
                <a:spcPts val="8606"/>
              </a:lnSpc>
            </a:pPr>
            <a:r>
              <a:rPr lang="en-US" sz="3501">
                <a:solidFill>
                  <a:srgbClr val="000000"/>
                </a:solidFill>
                <a:latin typeface="Times New Roman"/>
                <a:ea typeface="Times New Roman"/>
                <a:cs typeface="Times New Roman"/>
                <a:sym typeface="Times New Roman"/>
              </a:rPr>
              <a:t> </a:t>
            </a:r>
          </a:p>
        </p:txBody>
      </p:sp>
      <p:sp>
        <p:nvSpPr>
          <p:cNvPr name="TextBox 10" id="10"/>
          <p:cNvSpPr txBox="true"/>
          <p:nvPr/>
        </p:nvSpPr>
        <p:spPr>
          <a:xfrm rot="0">
            <a:off x="9466787" y="4945710"/>
            <a:ext cx="1740193" cy="2761400"/>
          </a:xfrm>
          <a:prstGeom prst="rect">
            <a:avLst/>
          </a:prstGeom>
        </p:spPr>
        <p:txBody>
          <a:bodyPr anchor="t" rtlCol="false" tIns="0" lIns="0" bIns="0" rIns="0">
            <a:spAutoFit/>
          </a:bodyPr>
          <a:lstStyle/>
          <a:p>
            <a:pPr algn="l">
              <a:lnSpc>
                <a:spcPts val="8659"/>
              </a:lnSpc>
            </a:pPr>
            <a:r>
              <a:rPr lang="en-US" sz="3523">
                <a:solidFill>
                  <a:srgbClr val="000000"/>
                </a:solidFill>
                <a:latin typeface="Times New Roman"/>
                <a:ea typeface="Times New Roman"/>
                <a:cs typeface="Times New Roman"/>
                <a:sym typeface="Times New Roman"/>
              </a:rPr>
              <a:t>10^6C </a:t>
            </a:r>
          </a:p>
          <a:p>
            <a:pPr algn="l">
              <a:lnSpc>
                <a:spcPts val="1761"/>
              </a:lnSpc>
            </a:pPr>
            <a:r>
              <a:rPr lang="en-US" sz="3523">
                <a:solidFill>
                  <a:srgbClr val="000000"/>
                </a:solidFill>
                <a:latin typeface="Times New Roman"/>
                <a:ea typeface="Times New Roman"/>
                <a:cs typeface="Times New Roman"/>
                <a:sym typeface="Times New Roman"/>
              </a:rPr>
              <a:t>-0.3979 </a:t>
            </a:r>
          </a:p>
          <a:p>
            <a:pPr algn="l">
              <a:lnSpc>
                <a:spcPts val="7123"/>
              </a:lnSpc>
            </a:pPr>
            <a:r>
              <a:rPr lang="en-US" sz="3523">
                <a:solidFill>
                  <a:srgbClr val="000000"/>
                </a:solidFill>
                <a:latin typeface="Times New Roman"/>
                <a:ea typeface="Times New Roman"/>
                <a:cs typeface="Times New Roman"/>
                <a:sym typeface="Times New Roman"/>
              </a:rPr>
              <a:t>-0.00671 </a:t>
            </a:r>
          </a:p>
          <a:p>
            <a:pPr algn="l">
              <a:lnSpc>
                <a:spcPts val="1775"/>
              </a:lnSpc>
            </a:pPr>
            <a:r>
              <a:rPr lang="en-US" sz="3523">
                <a:solidFill>
                  <a:srgbClr val="000000"/>
                </a:solidFill>
                <a:latin typeface="Times New Roman"/>
                <a:ea typeface="Times New Roman"/>
                <a:cs typeface="Times New Roman"/>
                <a:sym typeface="Times New Roman"/>
              </a:rPr>
              <a:t>- </a:t>
            </a:r>
          </a:p>
        </p:txBody>
      </p:sp>
      <p:sp>
        <p:nvSpPr>
          <p:cNvPr name="TextBox 11" id="11"/>
          <p:cNvSpPr txBox="true"/>
          <p:nvPr/>
        </p:nvSpPr>
        <p:spPr>
          <a:xfrm rot="0">
            <a:off x="11540355" y="5336235"/>
            <a:ext cx="1717702" cy="1155215"/>
          </a:xfrm>
          <a:prstGeom prst="rect">
            <a:avLst/>
          </a:prstGeom>
        </p:spPr>
        <p:txBody>
          <a:bodyPr anchor="t" rtlCol="false" tIns="0" lIns="0" bIns="0" rIns="0">
            <a:spAutoFit/>
          </a:bodyPr>
          <a:lstStyle/>
          <a:p>
            <a:pPr algn="l">
              <a:lnSpc>
                <a:spcPts val="4418"/>
              </a:lnSpc>
            </a:pPr>
            <a:r>
              <a:rPr lang="en-US" sz="3501">
                <a:solidFill>
                  <a:srgbClr val="000000"/>
                </a:solidFill>
                <a:latin typeface="Times New Roman"/>
                <a:ea typeface="Times New Roman"/>
                <a:cs typeface="Times New Roman"/>
                <a:sym typeface="Times New Roman"/>
              </a:rPr>
              <a:t>10^-5D 120.5*10</a:t>
            </a:r>
          </a:p>
        </p:txBody>
      </p:sp>
      <p:sp>
        <p:nvSpPr>
          <p:cNvPr name="TextBox 12" id="12"/>
          <p:cNvSpPr txBox="true"/>
          <p:nvPr/>
        </p:nvSpPr>
        <p:spPr>
          <a:xfrm rot="0">
            <a:off x="11540355" y="6493947"/>
            <a:ext cx="1717702" cy="1155215"/>
          </a:xfrm>
          <a:prstGeom prst="rect">
            <a:avLst/>
          </a:prstGeom>
        </p:spPr>
        <p:txBody>
          <a:bodyPr anchor="t" rtlCol="false" tIns="0" lIns="0" bIns="0" rIns="0">
            <a:spAutoFit/>
          </a:bodyPr>
          <a:lstStyle/>
          <a:p>
            <a:pPr algn="l">
              <a:lnSpc>
                <a:spcPts val="4418"/>
              </a:lnSpc>
            </a:pPr>
            <a:r>
              <a:rPr lang="en-US" sz="3501">
                <a:solidFill>
                  <a:srgbClr val="000000"/>
                </a:solidFill>
                <a:latin typeface="Times New Roman"/>
                <a:ea typeface="Times New Roman"/>
                <a:cs typeface="Times New Roman"/>
                <a:sym typeface="Times New Roman"/>
              </a:rPr>
              <a:t>1.311*10 - </a:t>
            </a:r>
          </a:p>
        </p:txBody>
      </p:sp>
      <p:sp>
        <p:nvSpPr>
          <p:cNvPr name="TextBox 13" id="13"/>
          <p:cNvSpPr txBox="true"/>
          <p:nvPr/>
        </p:nvSpPr>
        <p:spPr>
          <a:xfrm rot="0">
            <a:off x="13228452" y="5785421"/>
            <a:ext cx="350579" cy="538569"/>
          </a:xfrm>
          <a:prstGeom prst="rect">
            <a:avLst/>
          </a:prstGeom>
        </p:spPr>
        <p:txBody>
          <a:bodyPr anchor="t" rtlCol="false" tIns="0" lIns="0" bIns="0" rIns="0">
            <a:spAutoFit/>
          </a:bodyPr>
          <a:lstStyle/>
          <a:p>
            <a:pPr algn="l">
              <a:lnSpc>
                <a:spcPts val="4414"/>
              </a:lnSpc>
            </a:pPr>
            <a:r>
              <a:rPr lang="en-US" sz="2207">
                <a:solidFill>
                  <a:srgbClr val="000000"/>
                </a:solidFill>
                <a:latin typeface="Times New Roman"/>
                <a:ea typeface="Times New Roman"/>
                <a:cs typeface="Times New Roman"/>
                <a:sym typeface="Times New Roman"/>
              </a:rPr>
              <a:t>17 </a:t>
            </a:r>
          </a:p>
        </p:txBody>
      </p:sp>
      <p:sp>
        <p:nvSpPr>
          <p:cNvPr name="TextBox 14" id="14"/>
          <p:cNvSpPr txBox="true"/>
          <p:nvPr/>
        </p:nvSpPr>
        <p:spPr>
          <a:xfrm rot="0">
            <a:off x="13223618" y="6346197"/>
            <a:ext cx="376680" cy="538569"/>
          </a:xfrm>
          <a:prstGeom prst="rect">
            <a:avLst/>
          </a:prstGeom>
        </p:spPr>
        <p:txBody>
          <a:bodyPr anchor="t" rtlCol="false" tIns="0" lIns="0" bIns="0" rIns="0">
            <a:spAutoFit/>
          </a:bodyPr>
          <a:lstStyle/>
          <a:p>
            <a:pPr algn="l">
              <a:lnSpc>
                <a:spcPts val="4414"/>
              </a:lnSpc>
            </a:pPr>
            <a:r>
              <a:rPr lang="en-US" sz="2207">
                <a:solidFill>
                  <a:srgbClr val="000000"/>
                </a:solidFill>
                <a:latin typeface="Times New Roman"/>
                <a:ea typeface="Times New Roman"/>
                <a:cs typeface="Times New Roman"/>
                <a:sym typeface="Times New Roman"/>
              </a:rPr>
              <a:t>-12</a:t>
            </a:r>
          </a:p>
        </p:txBody>
      </p:sp>
      <p:sp>
        <p:nvSpPr>
          <p:cNvPr name="TextBox 15" id="15"/>
          <p:cNvSpPr txBox="true"/>
          <p:nvPr/>
        </p:nvSpPr>
        <p:spPr>
          <a:xfrm rot="0">
            <a:off x="13595797" y="6751122"/>
            <a:ext cx="102500" cy="360817"/>
          </a:xfrm>
          <a:prstGeom prst="rect">
            <a:avLst/>
          </a:prstGeom>
        </p:spPr>
        <p:txBody>
          <a:bodyPr anchor="t" rtlCol="false" tIns="0" lIns="0" bIns="0" rIns="0">
            <a:spAutoFit/>
          </a:bodyPr>
          <a:lstStyle/>
          <a:p>
            <a:pPr algn="l">
              <a:lnSpc>
                <a:spcPts val="1750"/>
              </a:lnSpc>
            </a:pPr>
            <a:r>
              <a:rPr lang="en-US" sz="3501">
                <a:solidFill>
                  <a:srgbClr val="000000"/>
                </a:solidFill>
                <a:latin typeface="Times New Roman"/>
                <a:ea typeface="Times New Roman"/>
                <a:cs typeface="Times New Roman"/>
                <a:sym typeface="Times New Roman"/>
              </a:rPr>
              <a:t> </a:t>
            </a:r>
          </a:p>
        </p:txBody>
      </p:sp>
      <p:sp>
        <p:nvSpPr>
          <p:cNvPr name="TextBox 16" id="16"/>
          <p:cNvSpPr txBox="true"/>
          <p:nvPr/>
        </p:nvSpPr>
        <p:spPr>
          <a:xfrm rot="0">
            <a:off x="4871903" y="5288610"/>
            <a:ext cx="1211243"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2118119" y="1899032"/>
            <a:ext cx="15141181" cy="5809392"/>
          </a:xfrm>
          <a:prstGeom prst="rect">
            <a:avLst/>
          </a:prstGeom>
        </p:spPr>
        <p:txBody>
          <a:bodyPr anchor="t" rtlCol="false" tIns="0" lIns="0" bIns="0" rIns="0">
            <a:spAutoFit/>
          </a:bodyPr>
          <a:lstStyle/>
          <a:p>
            <a:pPr algn="l" marL="586461" indent="-293230" lvl="1">
              <a:lnSpc>
                <a:spcPts val="3802"/>
              </a:lnSpc>
              <a:buFont typeface="Arial"/>
              <a:buChar char="•"/>
            </a:pPr>
            <a:r>
              <a:rPr lang="en-US" sz="2716">
                <a:solidFill>
                  <a:srgbClr val="010101"/>
                </a:solidFill>
                <a:latin typeface="Times New Roman"/>
                <a:ea typeface="Times New Roman"/>
                <a:cs typeface="Times New Roman"/>
                <a:sym typeface="Times New Roman"/>
              </a:rPr>
              <a:t>We are deeply honored to have had the opportunity to design a storage vessel and a plant for manufacturing acetone from cumene, derived from propylene and benzene, gaining valuable insights into industrial-level planning and operations.</a:t>
            </a:r>
          </a:p>
          <a:p>
            <a:pPr algn="l" marL="586461" indent="-293230" lvl="1">
              <a:lnSpc>
                <a:spcPts val="3802"/>
              </a:lnSpc>
              <a:buFont typeface="Arial"/>
              <a:buChar char="•"/>
            </a:pPr>
            <a:r>
              <a:rPr lang="en-US" sz="2716">
                <a:solidFill>
                  <a:srgbClr val="010101"/>
                </a:solidFill>
                <a:latin typeface="Times New Roman"/>
                <a:ea typeface="Times New Roman"/>
                <a:cs typeface="Times New Roman"/>
                <a:sym typeface="Times New Roman"/>
              </a:rPr>
              <a:t>This project served as an excellent platform to enhance our knowledge and explore various aspects of the subject in depth.</a:t>
            </a:r>
          </a:p>
          <a:p>
            <a:pPr algn="l" marL="586461" indent="-293230" lvl="1">
              <a:lnSpc>
                <a:spcPts val="3802"/>
              </a:lnSpc>
              <a:buFont typeface="Arial"/>
              <a:buChar char="•"/>
            </a:pPr>
            <a:r>
              <a:rPr lang="en-US" sz="2716">
                <a:solidFill>
                  <a:srgbClr val="010101"/>
                </a:solidFill>
                <a:latin typeface="Times New Roman"/>
                <a:ea typeface="Times New Roman"/>
                <a:cs typeface="Times New Roman"/>
                <a:sym typeface="Times New Roman"/>
              </a:rPr>
              <a:t>We extend our sincere gratitude to Professor Sachin Mandavgane for assigning us this engaging topic and for his continuous guidance and support.</a:t>
            </a:r>
          </a:p>
          <a:p>
            <a:pPr algn="l" marL="586461" indent="-293230" lvl="1">
              <a:lnSpc>
                <a:spcPts val="3802"/>
              </a:lnSpc>
              <a:buFont typeface="Arial"/>
              <a:buChar char="•"/>
            </a:pPr>
            <a:r>
              <a:rPr lang="en-US" sz="2716">
                <a:solidFill>
                  <a:srgbClr val="010101"/>
                </a:solidFill>
                <a:latin typeface="Times New Roman"/>
                <a:ea typeface="Times New Roman"/>
                <a:cs typeface="Times New Roman"/>
                <a:sym typeface="Times New Roman"/>
              </a:rPr>
              <a:t>We are thankful to our peers for their constructive feedback and valuable inputs throughout the project.</a:t>
            </a:r>
          </a:p>
          <a:p>
            <a:pPr algn="l" marL="586461" indent="-293230" lvl="1">
              <a:lnSpc>
                <a:spcPts val="3802"/>
              </a:lnSpc>
              <a:buFont typeface="Arial"/>
              <a:buChar char="•"/>
            </a:pPr>
            <a:r>
              <a:rPr lang="en-US" sz="2716">
                <a:solidFill>
                  <a:srgbClr val="010101"/>
                </a:solidFill>
                <a:latin typeface="Times New Roman"/>
                <a:ea typeface="Times New Roman"/>
                <a:cs typeface="Times New Roman"/>
                <a:sym typeface="Times New Roman"/>
              </a:rPr>
              <a:t>Lastly, we express our heartfelt thanks to our parents for their subtle yet significant contributions, encouraging and supporting us during the project design process.</a:t>
            </a:r>
          </a:p>
          <a:p>
            <a:pPr algn="l">
              <a:lnSpc>
                <a:spcPts val="3802"/>
              </a:lnSpc>
            </a:pPr>
          </a:p>
        </p:txBody>
      </p:sp>
      <p:sp>
        <p:nvSpPr>
          <p:cNvPr name="TextBox 4" id="4"/>
          <p:cNvSpPr txBox="true"/>
          <p:nvPr/>
        </p:nvSpPr>
        <p:spPr>
          <a:xfrm rot="0">
            <a:off x="5238608" y="508404"/>
            <a:ext cx="8813155" cy="883533"/>
          </a:xfrm>
          <a:prstGeom prst="rect">
            <a:avLst/>
          </a:prstGeom>
        </p:spPr>
        <p:txBody>
          <a:bodyPr anchor="t" rtlCol="false" tIns="0" lIns="0" bIns="0" rIns="0">
            <a:spAutoFit/>
          </a:bodyPr>
          <a:lstStyle/>
          <a:p>
            <a:pPr algn="ctr" marL="0" indent="0" lvl="0">
              <a:lnSpc>
                <a:spcPts val="6463"/>
              </a:lnSpc>
              <a:spcBef>
                <a:spcPct val="0"/>
              </a:spcBef>
            </a:pPr>
            <a:r>
              <a:rPr lang="en-US" b="true" sz="4683" spc="163">
                <a:solidFill>
                  <a:srgbClr val="010101"/>
                </a:solidFill>
                <a:latin typeface="Times New Roman Bold"/>
                <a:ea typeface="Times New Roman Bold"/>
                <a:cs typeface="Times New Roman Bold"/>
                <a:sym typeface="Times New Roman Bold"/>
              </a:rPr>
              <a:t>ACKNOWLEDGEMENT</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50048" y="1159521"/>
            <a:ext cx="6167637" cy="85807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Enthapy change for inflow: </a:t>
            </a:r>
          </a:p>
        </p:txBody>
      </p:sp>
      <p:sp>
        <p:nvSpPr>
          <p:cNvPr name="TextBox 3" id="3"/>
          <p:cNvSpPr txBox="true"/>
          <p:nvPr/>
        </p:nvSpPr>
        <p:spPr>
          <a:xfrm rot="0">
            <a:off x="2176038" y="2079701"/>
            <a:ext cx="283847" cy="810154"/>
          </a:xfrm>
          <a:prstGeom prst="rect">
            <a:avLst/>
          </a:prstGeom>
        </p:spPr>
        <p:txBody>
          <a:bodyPr anchor="t" rtlCol="false" tIns="0" lIns="0" bIns="0" rIns="0">
            <a:spAutoFit/>
          </a:bodyPr>
          <a:lstStyle/>
          <a:p>
            <a:pPr algn="l">
              <a:lnSpc>
                <a:spcPts val="7118"/>
              </a:lnSpc>
            </a:pPr>
            <a:r>
              <a:rPr lang="en-US" sz="3501" spc="-14">
                <a:solidFill>
                  <a:srgbClr val="000000"/>
                </a:solidFill>
                <a:latin typeface="IBM Plex Sans Condensed"/>
                <a:ea typeface="IBM Plex Sans Condensed"/>
                <a:cs typeface="IBM Plex Sans Condensed"/>
                <a:sym typeface="IBM Plex Sans Condensed"/>
              </a:rPr>
              <a:t>• </a:t>
            </a:r>
          </a:p>
        </p:txBody>
      </p:sp>
      <p:sp>
        <p:nvSpPr>
          <p:cNvPr name="TextBox 4" id="4"/>
          <p:cNvSpPr txBox="true"/>
          <p:nvPr/>
        </p:nvSpPr>
        <p:spPr>
          <a:xfrm rot="0">
            <a:off x="2901062" y="2063384"/>
            <a:ext cx="4999595" cy="85807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Temperature Details: </a:t>
            </a:r>
          </a:p>
        </p:txBody>
      </p:sp>
      <p:sp>
        <p:nvSpPr>
          <p:cNvPr name="TextBox 5" id="5"/>
          <p:cNvSpPr txBox="true"/>
          <p:nvPr/>
        </p:nvSpPr>
        <p:spPr>
          <a:xfrm rot="0">
            <a:off x="2253374" y="2973289"/>
            <a:ext cx="8448994" cy="85807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a:t>
            </a:r>
            <a:r>
              <a:rPr lang="en-US" sz="3501">
                <a:solidFill>
                  <a:srgbClr val="000000"/>
                </a:solidFill>
                <a:latin typeface="Times New Roman"/>
                <a:ea typeface="Times New Roman"/>
                <a:cs typeface="Times New Roman"/>
                <a:sym typeface="Times New Roman"/>
              </a:rPr>
              <a:t>T₁ = 298.15 K T₂ = 383.15 K = 110°C) </a:t>
            </a:r>
          </a:p>
        </p:txBody>
      </p:sp>
      <p:sp>
        <p:nvSpPr>
          <p:cNvPr name="TextBox 6" id="6"/>
          <p:cNvSpPr txBox="true"/>
          <p:nvPr/>
        </p:nvSpPr>
        <p:spPr>
          <a:xfrm rot="0">
            <a:off x="1450048" y="4538250"/>
            <a:ext cx="2803990" cy="877355"/>
          </a:xfrm>
          <a:prstGeom prst="rect">
            <a:avLst/>
          </a:prstGeom>
        </p:spPr>
        <p:txBody>
          <a:bodyPr anchor="t" rtlCol="false" tIns="0" lIns="0" bIns="0" rIns="0">
            <a:spAutoFit/>
          </a:bodyPr>
          <a:lstStyle/>
          <a:p>
            <a:pPr algn="l">
              <a:lnSpc>
                <a:spcPts val="7118"/>
              </a:lnSpc>
            </a:pPr>
            <a:r>
              <a:rPr lang="en-US" b="true" sz="3501">
                <a:solidFill>
                  <a:srgbClr val="000000"/>
                </a:solidFill>
                <a:latin typeface="Times New Roman Bold"/>
                <a:ea typeface="Times New Roman Bold"/>
                <a:cs typeface="Times New Roman Bold"/>
                <a:sym typeface="Times New Roman Bold"/>
              </a:rPr>
              <a:t>F</a:t>
            </a:r>
            <a:r>
              <a:rPr lang="en-US" b="true" sz="3501">
                <a:solidFill>
                  <a:srgbClr val="000000"/>
                </a:solidFill>
                <a:latin typeface="Times New Roman Bold"/>
                <a:ea typeface="Times New Roman Bold"/>
                <a:cs typeface="Times New Roman Bold"/>
                <a:sym typeface="Times New Roman Bold"/>
              </a:rPr>
              <a:t>or Cumene:</a:t>
            </a:r>
            <a:r>
              <a:rPr lang="en-US" sz="3501">
                <a:solidFill>
                  <a:srgbClr val="000000"/>
                </a:solidFill>
                <a:latin typeface="Times New Roman"/>
                <a:ea typeface="Times New Roman"/>
                <a:cs typeface="Times New Roman"/>
                <a:sym typeface="Times New Roman"/>
              </a:rPr>
              <a:t> </a:t>
            </a:r>
          </a:p>
        </p:txBody>
      </p:sp>
      <p:sp>
        <p:nvSpPr>
          <p:cNvPr name="TextBox 7" id="7"/>
          <p:cNvSpPr txBox="true"/>
          <p:nvPr/>
        </p:nvSpPr>
        <p:spPr>
          <a:xfrm rot="0">
            <a:off x="2176038" y="5706904"/>
            <a:ext cx="283847" cy="810154"/>
          </a:xfrm>
          <a:prstGeom prst="rect">
            <a:avLst/>
          </a:prstGeom>
        </p:spPr>
        <p:txBody>
          <a:bodyPr anchor="t" rtlCol="false" tIns="0" lIns="0" bIns="0" rIns="0">
            <a:spAutoFit/>
          </a:bodyPr>
          <a:lstStyle/>
          <a:p>
            <a:pPr algn="l">
              <a:lnSpc>
                <a:spcPts val="7118"/>
              </a:lnSpc>
            </a:pPr>
            <a:r>
              <a:rPr lang="en-US" sz="3501" spc="-14">
                <a:solidFill>
                  <a:srgbClr val="000000"/>
                </a:solidFill>
                <a:latin typeface="IBM Plex Sans Condensed"/>
                <a:ea typeface="IBM Plex Sans Condensed"/>
                <a:cs typeface="IBM Plex Sans Condensed"/>
                <a:sym typeface="IBM Plex Sans Condensed"/>
              </a:rPr>
              <a:t>• </a:t>
            </a:r>
          </a:p>
        </p:txBody>
      </p:sp>
      <p:sp>
        <p:nvSpPr>
          <p:cNvPr name="TextBox 8" id="8"/>
          <p:cNvSpPr txBox="true"/>
          <p:nvPr/>
        </p:nvSpPr>
        <p:spPr>
          <a:xfrm rot="0">
            <a:off x="2901062" y="5690588"/>
            <a:ext cx="13582354" cy="2717849"/>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ΔH = (139.2×10⁻³)(383.15 - 298.15) + (53.76×10⁻⁵)(383.15² - 298.15²)/2+ (-</a:t>
            </a:r>
            <a:r>
              <a:rPr lang="en-US" sz="3501">
                <a:solidFill>
                  <a:srgbClr val="000000"/>
                </a:solidFill>
                <a:latin typeface="Times New Roman"/>
                <a:ea typeface="Times New Roman"/>
                <a:cs typeface="Times New Roman"/>
                <a:sym typeface="Times New Roman"/>
              </a:rPr>
              <a:t>39.79×10⁻⁸)(383.15³ - 298.15³)/3 + (120.5×10⁻¹²)(383.15⁴ - 298.15⁴)/4 </a:t>
            </a:r>
          </a:p>
          <a:p>
            <a:pPr algn="l">
              <a:lnSpc>
                <a:spcPts val="8753"/>
              </a:lnSpc>
            </a:pPr>
            <a:r>
              <a:rPr lang="en-US" sz="3501">
                <a:solidFill>
                  <a:srgbClr val="000000"/>
                </a:solidFill>
                <a:latin typeface="Times New Roman"/>
                <a:ea typeface="Times New Roman"/>
                <a:cs typeface="Times New Roman"/>
                <a:sym typeface="Times New Roman"/>
              </a:rPr>
              <a:t>Result:ΔH = 23.864 kJ/mol </a:t>
            </a:r>
          </a:p>
        </p:txBody>
      </p:sp>
      <p:sp>
        <p:nvSpPr>
          <p:cNvPr name="TextBox 9" id="9"/>
          <p:cNvSpPr txBox="true"/>
          <p:nvPr/>
        </p:nvSpPr>
        <p:spPr>
          <a:xfrm rot="0">
            <a:off x="2176038" y="7044186"/>
            <a:ext cx="283847" cy="962554"/>
          </a:xfrm>
          <a:prstGeom prst="rect">
            <a:avLst/>
          </a:prstGeom>
        </p:spPr>
        <p:txBody>
          <a:bodyPr anchor="t" rtlCol="false" tIns="0" lIns="0" bIns="0" rIns="0">
            <a:spAutoFit/>
          </a:bodyPr>
          <a:lstStyle/>
          <a:p>
            <a:pPr algn="l">
              <a:lnSpc>
                <a:spcPts val="8753"/>
              </a:lnSpc>
            </a:pPr>
            <a:r>
              <a:rPr lang="en-US" sz="3501" spc="-14">
                <a:solidFill>
                  <a:srgbClr val="000000"/>
                </a:solidFill>
                <a:latin typeface="IBM Plex Sans Condensed"/>
                <a:ea typeface="IBM Plex Sans Condensed"/>
                <a:cs typeface="IBM Plex Sans Condensed"/>
                <a:sym typeface="IBM Plex Sans Condensed"/>
              </a:rPr>
              <a:t>• </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76038" y="1175838"/>
            <a:ext cx="283847" cy="810154"/>
          </a:xfrm>
          <a:prstGeom prst="rect">
            <a:avLst/>
          </a:prstGeom>
        </p:spPr>
        <p:txBody>
          <a:bodyPr anchor="t" rtlCol="false" tIns="0" lIns="0" bIns="0" rIns="0">
            <a:spAutoFit/>
          </a:bodyPr>
          <a:lstStyle/>
          <a:p>
            <a:pPr algn="l">
              <a:lnSpc>
                <a:spcPts val="7118"/>
              </a:lnSpc>
            </a:pPr>
            <a:r>
              <a:rPr lang="en-US" sz="3501" spc="-14">
                <a:solidFill>
                  <a:srgbClr val="000000"/>
                </a:solidFill>
                <a:latin typeface="IBM Plex Sans Condensed"/>
                <a:ea typeface="IBM Plex Sans Condensed"/>
                <a:cs typeface="IBM Plex Sans Condensed"/>
                <a:sym typeface="IBM Plex Sans Condensed"/>
              </a:rPr>
              <a:t>• </a:t>
            </a:r>
          </a:p>
        </p:txBody>
      </p:sp>
      <p:sp>
        <p:nvSpPr>
          <p:cNvPr name="TextBox 3" id="3"/>
          <p:cNvSpPr txBox="true"/>
          <p:nvPr/>
        </p:nvSpPr>
        <p:spPr>
          <a:xfrm rot="0">
            <a:off x="2901062" y="1127915"/>
            <a:ext cx="3028986" cy="877355"/>
          </a:xfrm>
          <a:prstGeom prst="rect">
            <a:avLst/>
          </a:prstGeom>
        </p:spPr>
        <p:txBody>
          <a:bodyPr anchor="t" rtlCol="false" tIns="0" lIns="0" bIns="0" rIns="0">
            <a:spAutoFit/>
          </a:bodyPr>
          <a:lstStyle/>
          <a:p>
            <a:pPr algn="l">
              <a:lnSpc>
                <a:spcPts val="7118"/>
              </a:lnSpc>
            </a:pPr>
            <a:r>
              <a:rPr lang="en-US" b="true" sz="3501">
                <a:solidFill>
                  <a:srgbClr val="000000"/>
                </a:solidFill>
                <a:latin typeface="Times New Roman Bold"/>
                <a:ea typeface="Times New Roman Bold"/>
                <a:cs typeface="Times New Roman Bold"/>
                <a:sym typeface="Times New Roman Bold"/>
              </a:rPr>
              <a:t>For Oxygen:</a:t>
            </a:r>
            <a:r>
              <a:rPr lang="en-US" sz="3501">
                <a:solidFill>
                  <a:srgbClr val="000000"/>
                </a:solidFill>
                <a:latin typeface="Times New Roman"/>
                <a:ea typeface="Times New Roman"/>
                <a:cs typeface="Times New Roman"/>
                <a:sym typeface="Times New Roman"/>
              </a:rPr>
              <a:t> </a:t>
            </a:r>
          </a:p>
        </p:txBody>
      </p:sp>
      <p:sp>
        <p:nvSpPr>
          <p:cNvPr name="TextBox 4" id="4"/>
          <p:cNvSpPr txBox="true"/>
          <p:nvPr/>
        </p:nvSpPr>
        <p:spPr>
          <a:xfrm rot="0">
            <a:off x="2901062" y="1985104"/>
            <a:ext cx="13555105" cy="2610217"/>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ΔH = (29.1×10⁻³)(383.15 - 298.15) + (1.158×10⁻⁵)(383.15² - 298.15²)/2 + (- 0.606×10⁻²)(383.15³ - 298.15³)/3 + (1.211×10⁻¹²)(383.15⁴ - 298.15⁴)/4</a:t>
            </a:r>
          </a:p>
          <a:p>
            <a:pPr algn="l">
              <a:lnSpc>
                <a:spcPts val="7118"/>
              </a:lnSpc>
            </a:pPr>
          </a:p>
        </p:txBody>
      </p:sp>
      <p:sp>
        <p:nvSpPr>
          <p:cNvPr name="TextBox 5" id="5"/>
          <p:cNvSpPr txBox="true"/>
          <p:nvPr/>
        </p:nvSpPr>
        <p:spPr>
          <a:xfrm rot="0">
            <a:off x="2176038" y="3647721"/>
            <a:ext cx="283847" cy="947600"/>
          </a:xfrm>
          <a:prstGeom prst="rect">
            <a:avLst/>
          </a:prstGeom>
        </p:spPr>
        <p:txBody>
          <a:bodyPr anchor="t" rtlCol="false" tIns="0" lIns="0" bIns="0" rIns="0">
            <a:spAutoFit/>
          </a:bodyPr>
          <a:lstStyle/>
          <a:p>
            <a:pPr algn="l">
              <a:lnSpc>
                <a:spcPts val="8753"/>
              </a:lnSpc>
            </a:pPr>
            <a:r>
              <a:rPr lang="en-US" sz="3501" spc="-14">
                <a:solidFill>
                  <a:srgbClr val="000000"/>
                </a:solidFill>
                <a:latin typeface="IBM Plex Sans Condensed"/>
                <a:ea typeface="IBM Plex Sans Condensed"/>
                <a:cs typeface="IBM Plex Sans Condensed"/>
                <a:sym typeface="IBM Plex Sans Condensed"/>
              </a:rPr>
              <a:t>• </a:t>
            </a:r>
          </a:p>
        </p:txBody>
      </p:sp>
      <p:sp>
        <p:nvSpPr>
          <p:cNvPr name="TextBox 6" id="6"/>
          <p:cNvSpPr txBox="true"/>
          <p:nvPr/>
        </p:nvSpPr>
        <p:spPr>
          <a:xfrm rot="0">
            <a:off x="2901062" y="3617585"/>
            <a:ext cx="5273390" cy="2136539"/>
          </a:xfrm>
          <a:prstGeom prst="rect">
            <a:avLst/>
          </a:prstGeom>
        </p:spPr>
        <p:txBody>
          <a:bodyPr anchor="t" rtlCol="false" tIns="0" lIns="0" bIns="0" rIns="0">
            <a:spAutoFit/>
          </a:bodyPr>
          <a:lstStyle/>
          <a:p>
            <a:pPr algn="l">
              <a:lnSpc>
                <a:spcPts val="8753"/>
              </a:lnSpc>
            </a:pPr>
            <a:r>
              <a:rPr lang="en-US" b="true" sz="3501">
                <a:solidFill>
                  <a:srgbClr val="000000"/>
                </a:solidFill>
                <a:latin typeface="Times New Roman Bold"/>
                <a:ea typeface="Times New Roman Bold"/>
                <a:cs typeface="Times New Roman Bold"/>
                <a:sym typeface="Times New Roman Bold"/>
              </a:rPr>
              <a:t>Result:</a:t>
            </a:r>
          </a:p>
          <a:p>
            <a:pPr algn="l">
              <a:lnSpc>
                <a:spcPts val="8753"/>
              </a:lnSpc>
            </a:pPr>
            <a:r>
              <a:rPr lang="en-US" sz="3501">
                <a:solidFill>
                  <a:srgbClr val="000000"/>
                </a:solidFill>
                <a:latin typeface="Times New Roman"/>
                <a:ea typeface="Times New Roman"/>
                <a:cs typeface="Times New Roman"/>
                <a:sym typeface="Times New Roman"/>
              </a:rPr>
              <a:t>ΔH = 2.753 kJ/mol </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33980" y="972876"/>
            <a:ext cx="6880540" cy="883394"/>
          </a:xfrm>
          <a:prstGeom prst="rect">
            <a:avLst/>
          </a:prstGeom>
        </p:spPr>
        <p:txBody>
          <a:bodyPr anchor="t" rtlCol="false" tIns="0" lIns="0" bIns="0" rIns="0">
            <a:spAutoFit/>
          </a:bodyPr>
          <a:lstStyle/>
          <a:p>
            <a:pPr algn="l">
              <a:lnSpc>
                <a:spcPts val="7156"/>
              </a:lnSpc>
            </a:pPr>
            <a:r>
              <a:rPr lang="en-US" sz="3501">
                <a:solidFill>
                  <a:srgbClr val="000000"/>
                </a:solidFill>
                <a:latin typeface="Times New Roman"/>
                <a:ea typeface="Times New Roman"/>
                <a:cs typeface="Times New Roman"/>
                <a:sym typeface="Times New Roman"/>
              </a:rPr>
              <a:t>Enthapy change for outflow: </a:t>
            </a:r>
          </a:p>
        </p:txBody>
      </p:sp>
      <p:sp>
        <p:nvSpPr>
          <p:cNvPr name="TextBox 3" id="3"/>
          <p:cNvSpPr txBox="true"/>
          <p:nvPr/>
        </p:nvSpPr>
        <p:spPr>
          <a:xfrm rot="0">
            <a:off x="2154197" y="1814216"/>
            <a:ext cx="283847" cy="816719"/>
          </a:xfrm>
          <a:prstGeom prst="rect">
            <a:avLst/>
          </a:prstGeom>
        </p:spPr>
        <p:txBody>
          <a:bodyPr anchor="t" rtlCol="false" tIns="0" lIns="0" bIns="0" rIns="0">
            <a:spAutoFit/>
          </a:bodyPr>
          <a:lstStyle/>
          <a:p>
            <a:pPr algn="just">
              <a:lnSpc>
                <a:spcPts val="7156"/>
              </a:lnSpc>
            </a:pPr>
            <a:r>
              <a:rPr lang="en-US" sz="3501" spc="-14">
                <a:solidFill>
                  <a:srgbClr val="000000"/>
                </a:solidFill>
                <a:latin typeface="IBM Plex Sans Condensed"/>
                <a:ea typeface="IBM Plex Sans Condensed"/>
                <a:cs typeface="IBM Plex Sans Condensed"/>
                <a:sym typeface="IBM Plex Sans Condensed"/>
              </a:rPr>
              <a:t>•  </a:t>
            </a:r>
          </a:p>
        </p:txBody>
      </p:sp>
      <p:sp>
        <p:nvSpPr>
          <p:cNvPr name="TextBox 4" id="4"/>
          <p:cNvSpPr txBox="true"/>
          <p:nvPr/>
        </p:nvSpPr>
        <p:spPr>
          <a:xfrm rot="0">
            <a:off x="2739648" y="2013026"/>
            <a:ext cx="5407601" cy="883394"/>
          </a:xfrm>
          <a:prstGeom prst="rect">
            <a:avLst/>
          </a:prstGeom>
        </p:spPr>
        <p:txBody>
          <a:bodyPr anchor="t" rtlCol="false" tIns="0" lIns="0" bIns="0" rIns="0">
            <a:spAutoFit/>
          </a:bodyPr>
          <a:lstStyle/>
          <a:p>
            <a:pPr algn="r">
              <a:lnSpc>
                <a:spcPts val="7156"/>
              </a:lnSpc>
            </a:pPr>
            <a:r>
              <a:rPr lang="en-US" sz="3501">
                <a:solidFill>
                  <a:srgbClr val="000000"/>
                </a:solidFill>
                <a:latin typeface="Times New Roman"/>
                <a:ea typeface="Times New Roman"/>
                <a:cs typeface="Times New Roman"/>
                <a:sym typeface="Times New Roman"/>
              </a:rPr>
              <a:t> </a:t>
            </a:r>
          </a:p>
        </p:txBody>
      </p:sp>
      <p:sp>
        <p:nvSpPr>
          <p:cNvPr name="TextBox 5" id="5"/>
          <p:cNvSpPr txBox="true"/>
          <p:nvPr/>
        </p:nvSpPr>
        <p:spPr>
          <a:xfrm rot="0">
            <a:off x="1559252" y="4258152"/>
            <a:ext cx="4600880" cy="883394"/>
          </a:xfrm>
          <a:prstGeom prst="rect">
            <a:avLst/>
          </a:prstGeom>
        </p:spPr>
        <p:txBody>
          <a:bodyPr anchor="t" rtlCol="false" tIns="0" lIns="0" bIns="0" rIns="0">
            <a:spAutoFit/>
          </a:bodyPr>
          <a:lstStyle/>
          <a:p>
            <a:pPr algn="l">
              <a:lnSpc>
                <a:spcPts val="7156"/>
              </a:lnSpc>
            </a:pPr>
            <a:r>
              <a:rPr lang="en-US" sz="3501">
                <a:solidFill>
                  <a:srgbClr val="000000"/>
                </a:solidFill>
                <a:latin typeface="Times New Roman"/>
                <a:ea typeface="Times New Roman"/>
                <a:cs typeface="Times New Roman"/>
                <a:sym typeface="Times New Roman"/>
              </a:rPr>
              <a:t>• Components analyzed: </a:t>
            </a:r>
          </a:p>
        </p:txBody>
      </p:sp>
      <p:sp>
        <p:nvSpPr>
          <p:cNvPr name="TextBox 6" id="6"/>
          <p:cNvSpPr txBox="true"/>
          <p:nvPr/>
        </p:nvSpPr>
        <p:spPr>
          <a:xfrm rot="0">
            <a:off x="2296120" y="5523532"/>
            <a:ext cx="5923696" cy="2691739"/>
          </a:xfrm>
          <a:prstGeom prst="rect">
            <a:avLst/>
          </a:prstGeom>
        </p:spPr>
        <p:txBody>
          <a:bodyPr anchor="t" rtlCol="false" tIns="0" lIns="0" bIns="0" rIns="0">
            <a:spAutoFit/>
          </a:bodyPr>
          <a:lstStyle/>
          <a:p>
            <a:pPr algn="l" marL="755958" indent="-377979" lvl="1">
              <a:lnSpc>
                <a:spcPts val="7156"/>
              </a:lnSpc>
              <a:buFont typeface="Arial"/>
              <a:buChar char="•"/>
            </a:pPr>
            <a:r>
              <a:rPr lang="en-US" sz="3501">
                <a:solidFill>
                  <a:srgbClr val="000000"/>
                </a:solidFill>
                <a:latin typeface="Times New Roman"/>
                <a:ea typeface="Times New Roman"/>
                <a:cs typeface="Times New Roman"/>
                <a:sym typeface="Times New Roman"/>
              </a:rPr>
              <a:t> Cumene Hydroperoxide </a:t>
            </a:r>
          </a:p>
          <a:p>
            <a:pPr algn="l" marL="755958" indent="-377979" lvl="1">
              <a:lnSpc>
                <a:spcPts val="7156"/>
              </a:lnSpc>
              <a:buFont typeface="Arial"/>
              <a:buChar char="•"/>
            </a:pPr>
            <a:r>
              <a:rPr lang="en-US" sz="3501">
                <a:solidFill>
                  <a:srgbClr val="000000"/>
                </a:solidFill>
                <a:latin typeface="Times New Roman"/>
                <a:ea typeface="Times New Roman"/>
                <a:cs typeface="Times New Roman"/>
                <a:sym typeface="Times New Roman"/>
              </a:rPr>
              <a:t> Cumene </a:t>
            </a:r>
          </a:p>
          <a:p>
            <a:pPr algn="l" marL="755958" indent="-377979" lvl="1">
              <a:lnSpc>
                <a:spcPts val="7156"/>
              </a:lnSpc>
              <a:buFont typeface="Arial"/>
              <a:buChar char="•"/>
            </a:pPr>
            <a:r>
              <a:rPr lang="en-US" sz="3501">
                <a:solidFill>
                  <a:srgbClr val="000000"/>
                </a:solidFill>
                <a:latin typeface="Times New Roman"/>
                <a:ea typeface="Times New Roman"/>
                <a:cs typeface="Times New Roman"/>
                <a:sym typeface="Times New Roman"/>
              </a:rPr>
              <a:t> Oxygen </a:t>
            </a:r>
          </a:p>
        </p:txBody>
      </p:sp>
      <p:sp>
        <p:nvSpPr>
          <p:cNvPr name="TextBox 7" id="7"/>
          <p:cNvSpPr txBox="true"/>
          <p:nvPr/>
        </p:nvSpPr>
        <p:spPr>
          <a:xfrm rot="0">
            <a:off x="2739648" y="1884845"/>
            <a:ext cx="8297584" cy="3486287"/>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Temperature Details:</a:t>
            </a:r>
          </a:p>
          <a:p>
            <a:pPr algn="l">
              <a:lnSpc>
                <a:spcPts val="7118"/>
              </a:lnSpc>
            </a:pPr>
            <a:r>
              <a:rPr lang="en-US" sz="3501">
                <a:solidFill>
                  <a:srgbClr val="000000"/>
                </a:solidFill>
                <a:latin typeface="Times New Roman"/>
                <a:ea typeface="Times New Roman"/>
                <a:cs typeface="Times New Roman"/>
                <a:sym typeface="Times New Roman"/>
              </a:rPr>
              <a:t>((T₁ = 298.15 K</a:t>
            </a:r>
          </a:p>
          <a:p>
            <a:pPr algn="l">
              <a:lnSpc>
                <a:spcPts val="7118"/>
              </a:lnSpc>
            </a:pPr>
            <a:r>
              <a:rPr lang="en-US" sz="3501">
                <a:solidFill>
                  <a:srgbClr val="000000"/>
                </a:solidFill>
                <a:latin typeface="Times New Roman"/>
                <a:ea typeface="Times New Roman"/>
                <a:cs typeface="Times New Roman"/>
                <a:sym typeface="Times New Roman"/>
              </a:rPr>
              <a:t> T₂ = 383.15 K = 110°C) </a:t>
            </a:r>
          </a:p>
          <a:p>
            <a:pPr algn="l">
              <a:lnSpc>
                <a:spcPts val="7118"/>
              </a:lnSpc>
            </a:pP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50048" y="1159521"/>
            <a:ext cx="11111303" cy="85807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 Detailed Results: Cumene Hydroperoxide &amp; Cumene </a:t>
            </a:r>
          </a:p>
        </p:txBody>
      </p:sp>
      <p:sp>
        <p:nvSpPr>
          <p:cNvPr name="TextBox 3" id="3"/>
          <p:cNvSpPr txBox="true"/>
          <p:nvPr/>
        </p:nvSpPr>
        <p:spPr>
          <a:xfrm rot="0">
            <a:off x="2901062" y="2063384"/>
            <a:ext cx="5829931" cy="877355"/>
          </a:xfrm>
          <a:prstGeom prst="rect">
            <a:avLst/>
          </a:prstGeom>
        </p:spPr>
        <p:txBody>
          <a:bodyPr anchor="t" rtlCol="false" tIns="0" lIns="0" bIns="0" rIns="0">
            <a:spAutoFit/>
          </a:bodyPr>
          <a:lstStyle/>
          <a:p>
            <a:pPr algn="l">
              <a:lnSpc>
                <a:spcPts val="7118"/>
              </a:lnSpc>
            </a:pPr>
            <a:r>
              <a:rPr lang="en-US" b="true" sz="3501">
                <a:solidFill>
                  <a:srgbClr val="000000"/>
                </a:solidFill>
                <a:latin typeface="Times New Roman Bold"/>
                <a:ea typeface="Times New Roman Bold"/>
                <a:cs typeface="Times New Roman Bold"/>
                <a:sym typeface="Times New Roman Bold"/>
              </a:rPr>
              <a:t>• Cumene Hydroperoxide: </a:t>
            </a:r>
          </a:p>
        </p:txBody>
      </p:sp>
      <p:sp>
        <p:nvSpPr>
          <p:cNvPr name="TextBox 4" id="4"/>
          <p:cNvSpPr txBox="true"/>
          <p:nvPr/>
        </p:nvSpPr>
        <p:spPr>
          <a:xfrm rot="0">
            <a:off x="3104069" y="2973289"/>
            <a:ext cx="13161508" cy="173414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ΔH = (1.345 × 10⁵)(388.15 - 298.15) + (3.806 × 10²)(388.15² - 298.15²)/2 Result: ΔH = 23.859 kJ/mol </a:t>
            </a:r>
          </a:p>
        </p:txBody>
      </p:sp>
      <p:sp>
        <p:nvSpPr>
          <p:cNvPr name="TextBox 5" id="5"/>
          <p:cNvSpPr txBox="true"/>
          <p:nvPr/>
        </p:nvSpPr>
        <p:spPr>
          <a:xfrm rot="0">
            <a:off x="2901062" y="4786634"/>
            <a:ext cx="2079338" cy="877355"/>
          </a:xfrm>
          <a:prstGeom prst="rect">
            <a:avLst/>
          </a:prstGeom>
        </p:spPr>
        <p:txBody>
          <a:bodyPr anchor="t" rtlCol="false" tIns="0" lIns="0" bIns="0" rIns="0">
            <a:spAutoFit/>
          </a:bodyPr>
          <a:lstStyle/>
          <a:p>
            <a:pPr algn="l">
              <a:lnSpc>
                <a:spcPts val="7118"/>
              </a:lnSpc>
            </a:pPr>
            <a:r>
              <a:rPr lang="en-US" b="true" sz="3501">
                <a:solidFill>
                  <a:srgbClr val="000000"/>
                </a:solidFill>
                <a:latin typeface="Times New Roman Bold"/>
                <a:ea typeface="Times New Roman Bold"/>
                <a:cs typeface="Times New Roman Bold"/>
                <a:sym typeface="Times New Roman Bold"/>
              </a:rPr>
              <a:t>• Cumene: </a:t>
            </a:r>
          </a:p>
        </p:txBody>
      </p:sp>
      <p:sp>
        <p:nvSpPr>
          <p:cNvPr name="TextBox 6" id="6"/>
          <p:cNvSpPr txBox="true"/>
          <p:nvPr/>
        </p:nvSpPr>
        <p:spPr>
          <a:xfrm rot="0">
            <a:off x="3104069" y="5690588"/>
            <a:ext cx="13836958" cy="1734146"/>
          </a:xfrm>
          <a:prstGeom prst="rect">
            <a:avLst/>
          </a:prstGeom>
        </p:spPr>
        <p:txBody>
          <a:bodyPr anchor="t" rtlCol="false" tIns="0" lIns="0" bIns="0" rIns="0">
            <a:spAutoFit/>
          </a:bodyPr>
          <a:lstStyle/>
          <a:p>
            <a:pPr algn="l">
              <a:lnSpc>
                <a:spcPts val="7118"/>
              </a:lnSpc>
            </a:pPr>
            <a:r>
              <a:rPr lang="en-US" sz="3501">
                <a:solidFill>
                  <a:srgbClr val="000000"/>
                </a:solidFill>
                <a:latin typeface="Times New Roman"/>
                <a:ea typeface="Times New Roman"/>
                <a:cs typeface="Times New Roman"/>
                <a:sym typeface="Times New Roman"/>
              </a:rPr>
              <a:t>ΔH = (139.2 × 10⁻³)(388.15 - 298.15) + (58.76 × 10⁻⁵)(388.15² - 298.15²)/2 + (-39.79 × 10⁻⁸)(388.15³ - 298.15³)/3 + (120.5 × 10⁻¹²)(388.15⁴ - 298.15⁴)/4 </a:t>
            </a:r>
          </a:p>
        </p:txBody>
      </p:sp>
      <p:sp>
        <p:nvSpPr>
          <p:cNvPr name="TextBox 7" id="7"/>
          <p:cNvSpPr txBox="true"/>
          <p:nvPr/>
        </p:nvSpPr>
        <p:spPr>
          <a:xfrm rot="0">
            <a:off x="2473388" y="7500934"/>
            <a:ext cx="5014023" cy="1772705"/>
          </a:xfrm>
          <a:prstGeom prst="rect">
            <a:avLst/>
          </a:prstGeom>
        </p:spPr>
        <p:txBody>
          <a:bodyPr anchor="t" rtlCol="false" tIns="0" lIns="0" bIns="0" rIns="0">
            <a:spAutoFit/>
          </a:bodyPr>
          <a:lstStyle/>
          <a:p>
            <a:pPr algn="l" marL="755958" indent="-377979" lvl="1">
              <a:lnSpc>
                <a:spcPts val="7118"/>
              </a:lnSpc>
              <a:buFont typeface="Arial"/>
              <a:buChar char="•"/>
            </a:pPr>
            <a:r>
              <a:rPr lang="en-US" b="true" sz="3501">
                <a:solidFill>
                  <a:srgbClr val="000000"/>
                </a:solidFill>
                <a:latin typeface="Times New Roman Bold"/>
                <a:ea typeface="Times New Roman Bold"/>
                <a:cs typeface="Times New Roman Bold"/>
                <a:sym typeface="Times New Roman Bold"/>
              </a:rPr>
              <a:t>Result: </a:t>
            </a:r>
          </a:p>
          <a:p>
            <a:pPr algn="l">
              <a:lnSpc>
                <a:spcPts val="7118"/>
              </a:lnSpc>
            </a:pPr>
            <a:r>
              <a:rPr lang="en-US" sz="3501">
                <a:solidFill>
                  <a:srgbClr val="000000"/>
                </a:solidFill>
                <a:latin typeface="Times New Roman"/>
                <a:ea typeface="Times New Roman"/>
                <a:cs typeface="Times New Roman"/>
                <a:sym typeface="Times New Roman"/>
              </a:rPr>
              <a:t>    </a:t>
            </a:r>
            <a:r>
              <a:rPr lang="en-US" sz="3501">
                <a:solidFill>
                  <a:srgbClr val="000000"/>
                </a:solidFill>
                <a:latin typeface="Times New Roman"/>
                <a:ea typeface="Times New Roman"/>
                <a:cs typeface="Times New Roman"/>
                <a:sym typeface="Times New Roman"/>
              </a:rPr>
              <a:t>ΔH = 25.336 kJ/mol </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901062" y="1159521"/>
            <a:ext cx="1911706" cy="882878"/>
          </a:xfrm>
          <a:prstGeom prst="rect">
            <a:avLst/>
          </a:prstGeom>
        </p:spPr>
        <p:txBody>
          <a:bodyPr anchor="t" rtlCol="false" tIns="0" lIns="0" bIns="0" rIns="0">
            <a:spAutoFit/>
          </a:bodyPr>
          <a:lstStyle/>
          <a:p>
            <a:pPr algn="l">
              <a:lnSpc>
                <a:spcPts val="7149"/>
              </a:lnSpc>
            </a:pPr>
            <a:r>
              <a:rPr lang="en-US" b="true" sz="3501">
                <a:solidFill>
                  <a:srgbClr val="000000"/>
                </a:solidFill>
                <a:latin typeface="Times New Roman Bold"/>
                <a:ea typeface="Times New Roman Bold"/>
                <a:cs typeface="Times New Roman Bold"/>
                <a:sym typeface="Times New Roman Bold"/>
              </a:rPr>
              <a:t>• Oxygen: </a:t>
            </a:r>
          </a:p>
        </p:txBody>
      </p:sp>
      <p:sp>
        <p:nvSpPr>
          <p:cNvPr name="TextBox 3" id="3"/>
          <p:cNvSpPr txBox="true"/>
          <p:nvPr/>
        </p:nvSpPr>
        <p:spPr>
          <a:xfrm rot="0">
            <a:off x="3104069" y="2063384"/>
            <a:ext cx="13255187" cy="2696843"/>
          </a:xfrm>
          <a:prstGeom prst="rect">
            <a:avLst/>
          </a:prstGeom>
        </p:spPr>
        <p:txBody>
          <a:bodyPr anchor="t" rtlCol="false" tIns="0" lIns="0" bIns="0" rIns="0">
            <a:spAutoFit/>
          </a:bodyPr>
          <a:lstStyle/>
          <a:p>
            <a:pPr algn="l">
              <a:lnSpc>
                <a:spcPts val="7149"/>
              </a:lnSpc>
            </a:pPr>
            <a:r>
              <a:rPr lang="en-US" sz="3501">
                <a:solidFill>
                  <a:srgbClr val="000000"/>
                </a:solidFill>
                <a:latin typeface="Times New Roman"/>
                <a:ea typeface="Times New Roman"/>
                <a:cs typeface="Times New Roman"/>
                <a:sym typeface="Times New Roman"/>
              </a:rPr>
              <a:t>ΔH = (29.1 × 10⁻³)(388.15 - 298.15) + (1.158 × 10⁻⁵)(388.15² - 298.15²)/2+ (-0.6076 × 10⁻⁸)(388.15³ - 298.15³)/3 + (1.311 × 10⁻¹²)(388.15⁴ - 298.15⁴)/4  </a:t>
            </a:r>
          </a:p>
        </p:txBody>
      </p:sp>
      <p:sp>
        <p:nvSpPr>
          <p:cNvPr name="TextBox 4" id="4"/>
          <p:cNvSpPr txBox="true"/>
          <p:nvPr/>
        </p:nvSpPr>
        <p:spPr>
          <a:xfrm rot="0">
            <a:off x="2514362" y="4638675"/>
            <a:ext cx="5830654" cy="2136539"/>
          </a:xfrm>
          <a:prstGeom prst="rect">
            <a:avLst/>
          </a:prstGeom>
        </p:spPr>
        <p:txBody>
          <a:bodyPr anchor="t" rtlCol="false" tIns="0" lIns="0" bIns="0" rIns="0">
            <a:spAutoFit/>
          </a:bodyPr>
          <a:lstStyle/>
          <a:p>
            <a:pPr algn="l" marL="755958" indent="-377979" lvl="1">
              <a:lnSpc>
                <a:spcPts val="8753"/>
              </a:lnSpc>
              <a:buFont typeface="Arial"/>
              <a:buChar char="•"/>
            </a:pPr>
            <a:r>
              <a:rPr lang="en-US" b="true" sz="3501">
                <a:solidFill>
                  <a:srgbClr val="000000"/>
                </a:solidFill>
                <a:latin typeface="Times New Roman Bold"/>
                <a:ea typeface="Times New Roman Bold"/>
                <a:cs typeface="Times New Roman Bold"/>
                <a:sym typeface="Times New Roman Bold"/>
              </a:rPr>
              <a:t>Result:</a:t>
            </a:r>
            <a:r>
              <a:rPr lang="en-US" sz="3501">
                <a:solidFill>
                  <a:srgbClr val="000000"/>
                </a:solidFill>
                <a:latin typeface="Times New Roman"/>
                <a:ea typeface="Times New Roman"/>
                <a:cs typeface="Times New Roman"/>
                <a:sym typeface="Times New Roman"/>
              </a:rPr>
              <a:t> </a:t>
            </a:r>
          </a:p>
          <a:p>
            <a:pPr algn="l">
              <a:lnSpc>
                <a:spcPts val="8753"/>
              </a:lnSpc>
            </a:pPr>
            <a:r>
              <a:rPr lang="en-US" sz="3501">
                <a:solidFill>
                  <a:srgbClr val="000000"/>
                </a:solidFill>
                <a:latin typeface="Times New Roman"/>
                <a:ea typeface="Times New Roman"/>
                <a:cs typeface="Times New Roman"/>
                <a:sym typeface="Times New Roman"/>
              </a:rPr>
              <a:t>    ΔH = 2.917 kJ/mol </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365077" y="1147260"/>
            <a:ext cx="14171921" cy="1053774"/>
          </a:xfrm>
          <a:prstGeom prst="rect">
            <a:avLst/>
          </a:prstGeom>
        </p:spPr>
        <p:txBody>
          <a:bodyPr anchor="t" rtlCol="false" tIns="0" lIns="0" bIns="0" rIns="0">
            <a:spAutoFit/>
          </a:bodyPr>
          <a:lstStyle/>
          <a:p>
            <a:pPr algn="l">
              <a:lnSpc>
                <a:spcPts val="8371"/>
              </a:lnSpc>
            </a:pPr>
            <a:r>
              <a:rPr lang="en-US" sz="4452">
                <a:solidFill>
                  <a:srgbClr val="000000"/>
                </a:solidFill>
                <a:latin typeface="Times New Roman"/>
                <a:ea typeface="Times New Roman"/>
                <a:cs typeface="Times New Roman"/>
                <a:sym typeface="Times New Roman"/>
              </a:rPr>
              <a:t>Overview of inflow, outflow, and heat of formation </a:t>
            </a:r>
          </a:p>
        </p:txBody>
      </p:sp>
      <p:sp>
        <p:nvSpPr>
          <p:cNvPr name="TextBox 3" id="3"/>
          <p:cNvSpPr txBox="true"/>
          <p:nvPr/>
        </p:nvSpPr>
        <p:spPr>
          <a:xfrm rot="0">
            <a:off x="1450048" y="2210628"/>
            <a:ext cx="13147461" cy="1053774"/>
          </a:xfrm>
          <a:prstGeom prst="rect">
            <a:avLst/>
          </a:prstGeom>
        </p:spPr>
        <p:txBody>
          <a:bodyPr anchor="t" rtlCol="false" tIns="0" lIns="0" bIns="0" rIns="0">
            <a:spAutoFit/>
          </a:bodyPr>
          <a:lstStyle/>
          <a:p>
            <a:pPr algn="l">
              <a:lnSpc>
                <a:spcPts val="8371"/>
              </a:lnSpc>
            </a:pPr>
            <a:r>
              <a:rPr lang="en-US" sz="4452">
                <a:solidFill>
                  <a:srgbClr val="000000"/>
                </a:solidFill>
                <a:latin typeface="Times New Roman"/>
                <a:ea typeface="Times New Roman"/>
                <a:cs typeface="Times New Roman"/>
                <a:sym typeface="Times New Roman"/>
              </a:rPr>
              <a:t>Enthalpy Calculations (Inflow and Outflow)</a:t>
            </a:r>
          </a:p>
        </p:txBody>
      </p:sp>
      <p:sp>
        <p:nvSpPr>
          <p:cNvPr name="TextBox 4" id="4"/>
          <p:cNvSpPr txBox="true"/>
          <p:nvPr/>
        </p:nvSpPr>
        <p:spPr>
          <a:xfrm rot="0">
            <a:off x="11202010" y="2300794"/>
            <a:ext cx="225754" cy="907235"/>
          </a:xfrm>
          <a:prstGeom prst="rect">
            <a:avLst/>
          </a:prstGeom>
        </p:spPr>
        <p:txBody>
          <a:bodyPr anchor="t" rtlCol="false" tIns="0" lIns="0" bIns="0" rIns="0">
            <a:spAutoFit/>
          </a:bodyPr>
          <a:lstStyle/>
          <a:p>
            <a:pPr algn="l">
              <a:lnSpc>
                <a:spcPts val="7507"/>
              </a:lnSpc>
            </a:pPr>
            <a:r>
              <a:rPr lang="en-US" sz="3501" spc="14">
                <a:solidFill>
                  <a:srgbClr val="000000"/>
                </a:solidFill>
                <a:latin typeface="Times New Roman"/>
                <a:ea typeface="Times New Roman"/>
                <a:cs typeface="Times New Roman"/>
                <a:sym typeface="Times New Roman"/>
              </a:rPr>
              <a:t>: </a:t>
            </a:r>
          </a:p>
        </p:txBody>
      </p:sp>
      <p:sp>
        <p:nvSpPr>
          <p:cNvPr name="TextBox 5" id="5"/>
          <p:cNvSpPr txBox="true"/>
          <p:nvPr/>
        </p:nvSpPr>
        <p:spPr>
          <a:xfrm rot="0">
            <a:off x="2901062" y="3254200"/>
            <a:ext cx="11696446" cy="6275214"/>
          </a:xfrm>
          <a:prstGeom prst="rect">
            <a:avLst/>
          </a:prstGeom>
        </p:spPr>
        <p:txBody>
          <a:bodyPr anchor="t" rtlCol="false" tIns="0" lIns="0" bIns="0" rIns="0">
            <a:spAutoFit/>
          </a:bodyPr>
          <a:lstStyle/>
          <a:p>
            <a:pPr algn="l">
              <a:lnSpc>
                <a:spcPts val="7507"/>
              </a:lnSpc>
            </a:pPr>
            <a:r>
              <a:rPr lang="en-US" sz="3501">
                <a:solidFill>
                  <a:srgbClr val="000000"/>
                </a:solidFill>
                <a:latin typeface="Times New Roman"/>
                <a:ea typeface="Times New Roman"/>
                <a:cs typeface="Times New Roman"/>
                <a:sym typeface="Times New Roman"/>
              </a:rPr>
              <a:t>Overall Enthalpy for Inflow: </a:t>
            </a:r>
          </a:p>
          <a:p>
            <a:pPr algn="l">
              <a:lnSpc>
                <a:spcPts val="6726"/>
              </a:lnSpc>
            </a:pPr>
            <a:r>
              <a:rPr lang="en-US" sz="3501">
                <a:solidFill>
                  <a:srgbClr val="000000"/>
                </a:solidFill>
                <a:latin typeface="Times New Roman"/>
                <a:ea typeface="Times New Roman"/>
                <a:cs typeface="Times New Roman"/>
                <a:sym typeface="Times New Roman"/>
              </a:rPr>
              <a:t>23.864 × 22927.38 × 10³ + 2.75 × 303.2 × 9170.95 × 10³ </a:t>
            </a:r>
          </a:p>
          <a:p>
            <a:pPr algn="l">
              <a:lnSpc>
                <a:spcPts val="7594"/>
              </a:lnSpc>
            </a:pPr>
            <a:r>
              <a:rPr lang="en-US" sz="3501">
                <a:solidFill>
                  <a:srgbClr val="000000"/>
                </a:solidFill>
                <a:latin typeface="Times New Roman"/>
                <a:ea typeface="Times New Roman"/>
                <a:cs typeface="Times New Roman"/>
                <a:sym typeface="Times New Roman"/>
              </a:rPr>
              <a:t>= 572386.9 × 10³ kJ/day </a:t>
            </a:r>
          </a:p>
          <a:p>
            <a:pPr algn="l">
              <a:lnSpc>
                <a:spcPts val="6638"/>
              </a:lnSpc>
            </a:pPr>
            <a:r>
              <a:rPr lang="en-US" sz="3501">
                <a:solidFill>
                  <a:srgbClr val="000000"/>
                </a:solidFill>
                <a:latin typeface="Times New Roman"/>
                <a:ea typeface="Times New Roman"/>
                <a:cs typeface="Times New Roman"/>
                <a:sym typeface="Times New Roman"/>
              </a:rPr>
              <a:t>Overall Enthalpy for Outflow: </a:t>
            </a:r>
          </a:p>
          <a:p>
            <a:pPr algn="l">
              <a:lnSpc>
                <a:spcPts val="7608"/>
              </a:lnSpc>
            </a:pPr>
            <a:r>
              <a:rPr lang="en-US" sz="3501">
                <a:solidFill>
                  <a:srgbClr val="000000"/>
                </a:solidFill>
                <a:latin typeface="Times New Roman"/>
                <a:ea typeface="Times New Roman"/>
                <a:cs typeface="Times New Roman"/>
                <a:sym typeface="Times New Roman"/>
              </a:rPr>
              <a:t>23.859 × 9170.95 × 10³ + 25.336 × 13756.43 × 10³ + 2.947 × 10³ </a:t>
            </a:r>
          </a:p>
          <a:p>
            <a:pPr algn="l">
              <a:lnSpc>
                <a:spcPts val="6701"/>
              </a:lnSpc>
            </a:pPr>
            <a:r>
              <a:rPr lang="en-US" sz="3501">
                <a:solidFill>
                  <a:srgbClr val="000000"/>
                </a:solidFill>
                <a:latin typeface="Times New Roman"/>
                <a:ea typeface="Times New Roman"/>
                <a:cs typeface="Times New Roman"/>
                <a:sym typeface="Times New Roman"/>
              </a:rPr>
              <a:t>= 567342.607 kJ/day </a:t>
            </a:r>
          </a:p>
        </p:txBody>
      </p:sp>
      <p:sp>
        <p:nvSpPr>
          <p:cNvPr name="TextBox 6" id="6"/>
          <p:cNvSpPr txBox="true"/>
          <p:nvPr/>
        </p:nvSpPr>
        <p:spPr>
          <a:xfrm rot="0">
            <a:off x="2176038" y="3308616"/>
            <a:ext cx="283847" cy="5341009"/>
          </a:xfrm>
          <a:prstGeom prst="rect">
            <a:avLst/>
          </a:prstGeom>
        </p:spPr>
        <p:txBody>
          <a:bodyPr anchor="t" rtlCol="false" tIns="0" lIns="0" bIns="0" rIns="0">
            <a:spAutoFit/>
          </a:bodyPr>
          <a:lstStyle/>
          <a:p>
            <a:pPr algn="just">
              <a:lnSpc>
                <a:spcPts val="7128"/>
              </a:lnSpc>
            </a:pPr>
            <a:r>
              <a:rPr lang="en-US" sz="3501" spc="-14">
                <a:solidFill>
                  <a:srgbClr val="000000"/>
                </a:solidFill>
                <a:latin typeface="IBM Plex Sans Condensed"/>
                <a:ea typeface="IBM Plex Sans Condensed"/>
                <a:cs typeface="IBM Plex Sans Condensed"/>
                <a:sym typeface="IBM Plex Sans Condensed"/>
              </a:rPr>
              <a:t>• • • • • • </a:t>
            </a:r>
          </a:p>
        </p:txBody>
      </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432757" y="847725"/>
            <a:ext cx="9786479" cy="853314"/>
          </a:xfrm>
          <a:prstGeom prst="rect">
            <a:avLst/>
          </a:prstGeom>
        </p:spPr>
        <p:txBody>
          <a:bodyPr anchor="t" rtlCol="false" tIns="0" lIns="0" bIns="0" rIns="0">
            <a:spAutoFit/>
          </a:bodyPr>
          <a:lstStyle/>
          <a:p>
            <a:pPr algn="l">
              <a:lnSpc>
                <a:spcPts val="6234"/>
              </a:lnSpc>
            </a:pPr>
            <a:r>
              <a:rPr lang="en-US" sz="4452">
                <a:solidFill>
                  <a:srgbClr val="000000"/>
                </a:solidFill>
                <a:latin typeface="Times New Roman"/>
                <a:ea typeface="Times New Roman"/>
                <a:cs typeface="Times New Roman"/>
                <a:sym typeface="Times New Roman"/>
              </a:rPr>
              <a:t>Heat of Formation and Overall Results: </a:t>
            </a:r>
          </a:p>
        </p:txBody>
      </p:sp>
      <p:sp>
        <p:nvSpPr>
          <p:cNvPr name="TextBox 3" id="3"/>
          <p:cNvSpPr txBox="true"/>
          <p:nvPr/>
        </p:nvSpPr>
        <p:spPr>
          <a:xfrm rot="0">
            <a:off x="2176038" y="2460426"/>
            <a:ext cx="256719" cy="539783"/>
          </a:xfrm>
          <a:prstGeom prst="rect">
            <a:avLst/>
          </a:prstGeom>
        </p:spPr>
        <p:txBody>
          <a:bodyPr anchor="t" rtlCol="false" tIns="0" lIns="0" bIns="0" rIns="0">
            <a:spAutoFit/>
          </a:bodyPr>
          <a:lstStyle/>
          <a:p>
            <a:pPr algn="l">
              <a:lnSpc>
                <a:spcPts val="4422"/>
              </a:lnSpc>
            </a:pPr>
            <a:r>
              <a:rPr lang="en-US" sz="3158" spc="-12">
                <a:solidFill>
                  <a:srgbClr val="000000"/>
                </a:solidFill>
                <a:latin typeface="IBM Plex Sans Condensed"/>
                <a:ea typeface="IBM Plex Sans Condensed"/>
                <a:cs typeface="IBM Plex Sans Condensed"/>
                <a:sym typeface="IBM Plex Sans Condensed"/>
              </a:rPr>
              <a:t>• </a:t>
            </a:r>
          </a:p>
        </p:txBody>
      </p:sp>
      <p:sp>
        <p:nvSpPr>
          <p:cNvPr name="TextBox 4" id="4"/>
          <p:cNvSpPr txBox="true"/>
          <p:nvPr/>
        </p:nvSpPr>
        <p:spPr>
          <a:xfrm rot="0">
            <a:off x="2432757" y="2184201"/>
            <a:ext cx="13289525" cy="3356055"/>
          </a:xfrm>
          <a:prstGeom prst="rect">
            <a:avLst/>
          </a:prstGeom>
        </p:spPr>
        <p:txBody>
          <a:bodyPr anchor="t" rtlCol="false" tIns="0" lIns="0" bIns="0" rIns="0">
            <a:spAutoFit/>
          </a:bodyPr>
          <a:lstStyle/>
          <a:p>
            <a:pPr algn="l">
              <a:lnSpc>
                <a:spcPts val="6706"/>
              </a:lnSpc>
            </a:pPr>
            <a:r>
              <a:rPr lang="en-US" sz="3158">
                <a:solidFill>
                  <a:srgbClr val="000000"/>
                </a:solidFill>
                <a:latin typeface="Times New Roman"/>
                <a:ea typeface="Times New Roman"/>
                <a:cs typeface="Times New Roman"/>
                <a:sym typeface="Times New Roman"/>
              </a:rPr>
              <a:t>For Heat of Formation: (-149.67 × 9170.95 × 10³) - (-41.1 × 22927.38*103)</a:t>
            </a:r>
          </a:p>
          <a:p>
            <a:pPr algn="l">
              <a:lnSpc>
                <a:spcPts val="6706"/>
              </a:lnSpc>
            </a:pPr>
            <a:r>
              <a:rPr lang="en-US" sz="3158">
                <a:solidFill>
                  <a:srgbClr val="000000"/>
                </a:solidFill>
                <a:latin typeface="Times New Roman"/>
                <a:ea typeface="Times New Roman"/>
                <a:cs typeface="Times New Roman"/>
                <a:sym typeface="Times New Roman"/>
              </a:rPr>
              <a:t> = -1372616.09 × 10³ + 942315.318 × 10³ = -430300.772 kJ/day</a:t>
            </a:r>
          </a:p>
          <a:p>
            <a:pPr algn="l">
              <a:lnSpc>
                <a:spcPts val="6706"/>
              </a:lnSpc>
            </a:pPr>
            <a:r>
              <a:rPr lang="en-US" sz="3158">
                <a:solidFill>
                  <a:srgbClr val="000000"/>
                </a:solidFill>
                <a:latin typeface="Times New Roman"/>
                <a:ea typeface="Times New Roman"/>
                <a:cs typeface="Times New Roman"/>
                <a:sym typeface="Times New Roman"/>
              </a:rPr>
              <a:t>Overall = (567342.607 - 572386.9- 430300.772) × 10³ </a:t>
            </a:r>
          </a:p>
          <a:p>
            <a:pPr algn="l">
              <a:lnSpc>
                <a:spcPts val="6706"/>
              </a:lnSpc>
            </a:pPr>
            <a:r>
              <a:rPr lang="en-US" sz="3158">
                <a:solidFill>
                  <a:srgbClr val="000000"/>
                </a:solidFill>
                <a:latin typeface="Times New Roman"/>
                <a:ea typeface="Times New Roman"/>
                <a:cs typeface="Times New Roman"/>
                <a:sym typeface="Times New Roman"/>
              </a:rPr>
              <a:t>= -435345.065 × 10³ kJ/day (Exothermic)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8642" y="5193436"/>
            <a:ext cx="12978741" cy="3212006"/>
          </a:xfrm>
          <a:custGeom>
            <a:avLst/>
            <a:gdLst/>
            <a:ahLst/>
            <a:cxnLst/>
            <a:rect r="r" b="b" t="t" l="l"/>
            <a:pathLst>
              <a:path h="3212006" w="12978741">
                <a:moveTo>
                  <a:pt x="0" y="0"/>
                </a:moveTo>
                <a:lnTo>
                  <a:pt x="12978741" y="0"/>
                </a:lnTo>
                <a:lnTo>
                  <a:pt x="12978741" y="3212006"/>
                </a:lnTo>
                <a:lnTo>
                  <a:pt x="0" y="3212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87599" y="1840334"/>
            <a:ext cx="9727771" cy="2914952"/>
          </a:xfrm>
          <a:custGeom>
            <a:avLst/>
            <a:gdLst/>
            <a:ahLst/>
            <a:cxnLst/>
            <a:rect r="r" b="b" t="t" l="l"/>
            <a:pathLst>
              <a:path h="2914952" w="9727771">
                <a:moveTo>
                  <a:pt x="0" y="0"/>
                </a:moveTo>
                <a:lnTo>
                  <a:pt x="9727771" y="0"/>
                </a:lnTo>
                <a:lnTo>
                  <a:pt x="9727771" y="2914952"/>
                </a:lnTo>
                <a:lnTo>
                  <a:pt x="0" y="2914952"/>
                </a:lnTo>
                <a:lnTo>
                  <a:pt x="0" y="0"/>
                </a:lnTo>
                <a:close/>
              </a:path>
            </a:pathLst>
          </a:custGeom>
          <a:blipFill>
            <a:blip r:embed="rId4"/>
            <a:stretch>
              <a:fillRect l="-5567" t="0" r="-5567" b="-8017"/>
            </a:stretch>
          </a:blipFill>
        </p:spPr>
      </p:sp>
      <p:sp>
        <p:nvSpPr>
          <p:cNvPr name="TextBox 4" id="4"/>
          <p:cNvSpPr txBox="true"/>
          <p:nvPr/>
        </p:nvSpPr>
        <p:spPr>
          <a:xfrm rot="0">
            <a:off x="1510734" y="6973950"/>
            <a:ext cx="2953731" cy="1292189"/>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Cumene HydroPeroxide</a:t>
            </a:r>
          </a:p>
        </p:txBody>
      </p:sp>
      <p:sp>
        <p:nvSpPr>
          <p:cNvPr name="TextBox 5" id="5"/>
          <p:cNvSpPr txBox="true"/>
          <p:nvPr/>
        </p:nvSpPr>
        <p:spPr>
          <a:xfrm rot="0">
            <a:off x="2327517" y="6391470"/>
            <a:ext cx="1320165"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Phenol</a:t>
            </a:r>
          </a:p>
        </p:txBody>
      </p:sp>
      <p:sp>
        <p:nvSpPr>
          <p:cNvPr name="TextBox 6" id="6"/>
          <p:cNvSpPr txBox="true"/>
          <p:nvPr/>
        </p:nvSpPr>
        <p:spPr>
          <a:xfrm rot="0">
            <a:off x="2120027" y="5813656"/>
            <a:ext cx="1735144"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Acetone</a:t>
            </a:r>
          </a:p>
        </p:txBody>
      </p:sp>
      <p:sp>
        <p:nvSpPr>
          <p:cNvPr name="TextBox 7" id="7"/>
          <p:cNvSpPr txBox="true"/>
          <p:nvPr/>
        </p:nvSpPr>
        <p:spPr>
          <a:xfrm rot="0">
            <a:off x="1510734" y="5283467"/>
            <a:ext cx="2953731"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Compounds</a:t>
            </a:r>
          </a:p>
        </p:txBody>
      </p:sp>
      <p:sp>
        <p:nvSpPr>
          <p:cNvPr name="TextBox 8" id="8"/>
          <p:cNvSpPr txBox="true"/>
          <p:nvPr/>
        </p:nvSpPr>
        <p:spPr>
          <a:xfrm rot="0">
            <a:off x="5390629" y="5283467"/>
            <a:ext cx="342900"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A</a:t>
            </a:r>
          </a:p>
        </p:txBody>
      </p:sp>
      <p:sp>
        <p:nvSpPr>
          <p:cNvPr name="TextBox 9" id="9"/>
          <p:cNvSpPr txBox="true"/>
          <p:nvPr/>
        </p:nvSpPr>
        <p:spPr>
          <a:xfrm rot="0">
            <a:off x="7344800" y="5283467"/>
            <a:ext cx="1283256"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10^3 B</a:t>
            </a:r>
          </a:p>
        </p:txBody>
      </p:sp>
      <p:sp>
        <p:nvSpPr>
          <p:cNvPr name="TextBox 10" id="10"/>
          <p:cNvSpPr txBox="true"/>
          <p:nvPr/>
        </p:nvSpPr>
        <p:spPr>
          <a:xfrm rot="0">
            <a:off x="9419693" y="5283467"/>
            <a:ext cx="1689995"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10^6 C</a:t>
            </a:r>
          </a:p>
        </p:txBody>
      </p:sp>
      <p:sp>
        <p:nvSpPr>
          <p:cNvPr name="TextBox 11" id="11"/>
          <p:cNvSpPr txBox="true"/>
          <p:nvPr/>
        </p:nvSpPr>
        <p:spPr>
          <a:xfrm rot="0">
            <a:off x="11513903" y="5283467"/>
            <a:ext cx="2254820"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10^ -5 D</a:t>
            </a:r>
          </a:p>
        </p:txBody>
      </p:sp>
      <p:sp>
        <p:nvSpPr>
          <p:cNvPr name="TextBox 12" id="12"/>
          <p:cNvSpPr txBox="true"/>
          <p:nvPr/>
        </p:nvSpPr>
        <p:spPr>
          <a:xfrm rot="0">
            <a:off x="4467431" y="7283512"/>
            <a:ext cx="2342184"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1.345*10^5</a:t>
            </a:r>
          </a:p>
        </p:txBody>
      </p:sp>
      <p:sp>
        <p:nvSpPr>
          <p:cNvPr name="TextBox 13" id="13"/>
          <p:cNvSpPr txBox="true"/>
          <p:nvPr/>
        </p:nvSpPr>
        <p:spPr>
          <a:xfrm rot="0">
            <a:off x="4467431" y="6443761"/>
            <a:ext cx="2342184"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-158.755</a:t>
            </a:r>
          </a:p>
        </p:txBody>
      </p:sp>
      <p:sp>
        <p:nvSpPr>
          <p:cNvPr name="TextBox 14" id="14"/>
          <p:cNvSpPr txBox="true"/>
          <p:nvPr/>
        </p:nvSpPr>
        <p:spPr>
          <a:xfrm rot="0">
            <a:off x="4464465" y="5861281"/>
            <a:ext cx="2342184"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10.51</a:t>
            </a:r>
          </a:p>
        </p:txBody>
      </p:sp>
      <p:sp>
        <p:nvSpPr>
          <p:cNvPr name="TextBox 15" id="15"/>
          <p:cNvSpPr txBox="true"/>
          <p:nvPr/>
        </p:nvSpPr>
        <p:spPr>
          <a:xfrm rot="0">
            <a:off x="7344800" y="5813656"/>
            <a:ext cx="1454467"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0.02199</a:t>
            </a:r>
          </a:p>
        </p:txBody>
      </p:sp>
      <p:sp>
        <p:nvSpPr>
          <p:cNvPr name="TextBox 16" id="16"/>
          <p:cNvSpPr txBox="true"/>
          <p:nvPr/>
        </p:nvSpPr>
        <p:spPr>
          <a:xfrm rot="0">
            <a:off x="6962669" y="6391470"/>
            <a:ext cx="2218730"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4.964* 10^3</a:t>
            </a:r>
          </a:p>
        </p:txBody>
      </p:sp>
      <p:sp>
        <p:nvSpPr>
          <p:cNvPr name="TextBox 17" id="17"/>
          <p:cNvSpPr txBox="true"/>
          <p:nvPr/>
        </p:nvSpPr>
        <p:spPr>
          <a:xfrm rot="0">
            <a:off x="6962669" y="7283512"/>
            <a:ext cx="2218730"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3.806* 10^5</a:t>
            </a:r>
          </a:p>
        </p:txBody>
      </p:sp>
      <p:sp>
        <p:nvSpPr>
          <p:cNvPr name="TextBox 18" id="18"/>
          <p:cNvSpPr txBox="true"/>
          <p:nvPr/>
        </p:nvSpPr>
        <p:spPr>
          <a:xfrm rot="0">
            <a:off x="10116577" y="5813656"/>
            <a:ext cx="148114"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a:t>
            </a:r>
          </a:p>
        </p:txBody>
      </p:sp>
      <p:sp>
        <p:nvSpPr>
          <p:cNvPr name="TextBox 19" id="19"/>
          <p:cNvSpPr txBox="true"/>
          <p:nvPr/>
        </p:nvSpPr>
        <p:spPr>
          <a:xfrm rot="0">
            <a:off x="12641313" y="6443761"/>
            <a:ext cx="148114"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a:t>
            </a:r>
          </a:p>
        </p:txBody>
      </p:sp>
      <p:sp>
        <p:nvSpPr>
          <p:cNvPr name="TextBox 20" id="20"/>
          <p:cNvSpPr txBox="true"/>
          <p:nvPr/>
        </p:nvSpPr>
        <p:spPr>
          <a:xfrm rot="0">
            <a:off x="12641313" y="7283512"/>
            <a:ext cx="148114"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a:t>
            </a:r>
          </a:p>
        </p:txBody>
      </p:sp>
      <p:sp>
        <p:nvSpPr>
          <p:cNvPr name="TextBox 21" id="21"/>
          <p:cNvSpPr txBox="true"/>
          <p:nvPr/>
        </p:nvSpPr>
        <p:spPr>
          <a:xfrm rot="0">
            <a:off x="11457891" y="5863614"/>
            <a:ext cx="2366843"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1.57* 10^-15</a:t>
            </a:r>
          </a:p>
        </p:txBody>
      </p:sp>
      <p:sp>
        <p:nvSpPr>
          <p:cNvPr name="TextBox 22" id="22"/>
          <p:cNvSpPr txBox="true"/>
          <p:nvPr/>
        </p:nvSpPr>
        <p:spPr>
          <a:xfrm rot="0">
            <a:off x="9181399" y="6412853"/>
            <a:ext cx="2120931" cy="579245"/>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Times New Roman"/>
                <a:ea typeface="Times New Roman"/>
                <a:cs typeface="Times New Roman"/>
                <a:sym typeface="Times New Roman"/>
              </a:rPr>
              <a:t>-2.442*10^3</a:t>
            </a:r>
          </a:p>
        </p:txBody>
      </p:sp>
      <p:sp>
        <p:nvSpPr>
          <p:cNvPr name="TextBox 23" id="23"/>
          <p:cNvSpPr txBox="true"/>
          <p:nvPr/>
        </p:nvSpPr>
        <p:spPr>
          <a:xfrm rot="0">
            <a:off x="9500548" y="7283512"/>
            <a:ext cx="1380173"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-0.7931</a:t>
            </a:r>
          </a:p>
        </p:txBody>
      </p:sp>
      <p:sp>
        <p:nvSpPr>
          <p:cNvPr name="TextBox 24" id="24"/>
          <p:cNvSpPr txBox="true"/>
          <p:nvPr/>
        </p:nvSpPr>
        <p:spPr>
          <a:xfrm rot="0">
            <a:off x="1510734" y="885825"/>
            <a:ext cx="2721608" cy="673064"/>
          </a:xfrm>
          <a:prstGeom prst="rect">
            <a:avLst/>
          </a:prstGeom>
        </p:spPr>
        <p:txBody>
          <a:bodyPr anchor="t" rtlCol="false" tIns="0" lIns="0" bIns="0" rIns="0">
            <a:spAutoFit/>
          </a:bodyPr>
          <a:lstStyle/>
          <a:p>
            <a:pPr algn="ctr" marL="755958" indent="-377979" lvl="1">
              <a:lnSpc>
                <a:spcPts val="4901"/>
              </a:lnSpc>
              <a:buFont typeface="Arial"/>
              <a:buChar char="•"/>
            </a:pPr>
            <a:r>
              <a:rPr lang="en-US" b="true" sz="3501">
                <a:solidFill>
                  <a:srgbClr val="000000"/>
                </a:solidFill>
                <a:latin typeface="Times New Roman Bold"/>
                <a:ea typeface="Times New Roman Bold"/>
                <a:cs typeface="Times New Roman Bold"/>
                <a:sym typeface="Times New Roman Bold"/>
              </a:rPr>
              <a:t>Reaction:</a:t>
            </a:r>
          </a:p>
        </p:txBody>
      </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78324" y="3259039"/>
            <a:ext cx="11888592" cy="3149564"/>
          </a:xfrm>
          <a:prstGeom prst="rect">
            <a:avLst/>
          </a:prstGeom>
        </p:spPr>
        <p:txBody>
          <a:bodyPr anchor="t" rtlCol="false" tIns="0" lIns="0" bIns="0" rIns="0">
            <a:spAutoFit/>
          </a:bodyPr>
          <a:lstStyle/>
          <a:p>
            <a:pPr algn="ctr">
              <a:lnSpc>
                <a:spcPts val="4901"/>
              </a:lnSpc>
            </a:pPr>
          </a:p>
          <a:p>
            <a:pPr algn="ctr">
              <a:lnSpc>
                <a:spcPts val="4901"/>
              </a:lnSpc>
            </a:pPr>
            <a:r>
              <a:rPr lang="en-US" sz="3501">
                <a:solidFill>
                  <a:srgbClr val="000000"/>
                </a:solidFill>
                <a:latin typeface="Times New Roman"/>
                <a:ea typeface="Times New Roman"/>
                <a:cs typeface="Times New Roman"/>
                <a:sym typeface="Times New Roman"/>
              </a:rPr>
              <a:t> </a:t>
            </a:r>
          </a:p>
          <a:p>
            <a:pPr algn="ctr">
              <a:lnSpc>
                <a:spcPts val="4901"/>
              </a:lnSpc>
            </a:pPr>
            <a:r>
              <a:rPr lang="en-US" sz="3501">
                <a:solidFill>
                  <a:srgbClr val="000000"/>
                </a:solidFill>
                <a:latin typeface="Times New Roman"/>
                <a:ea typeface="Times New Roman"/>
                <a:cs typeface="Times New Roman"/>
                <a:sym typeface="Times New Roman"/>
              </a:rPr>
              <a:t> ΔH = (1 * 345 * 10 ^ 5)(403 * 15 - 298 * 15) + (- 758 - 3 * 806 * 10 ^ 2)(403 * 15 ^ 2 - 298 * 15 ^ 2) / 2</a:t>
            </a:r>
          </a:p>
          <a:p>
            <a:pPr algn="ctr">
              <a:lnSpc>
                <a:spcPts val="4901"/>
              </a:lnSpc>
              <a:spcBef>
                <a:spcPct val="0"/>
              </a:spcBef>
            </a:pPr>
          </a:p>
        </p:txBody>
      </p:sp>
      <p:sp>
        <p:nvSpPr>
          <p:cNvPr name="TextBox 3" id="3"/>
          <p:cNvSpPr txBox="true"/>
          <p:nvPr/>
        </p:nvSpPr>
        <p:spPr>
          <a:xfrm rot="0">
            <a:off x="524184" y="620731"/>
            <a:ext cx="6319142" cy="673064"/>
          </a:xfrm>
          <a:prstGeom prst="rect">
            <a:avLst/>
          </a:prstGeom>
        </p:spPr>
        <p:txBody>
          <a:bodyPr anchor="t" rtlCol="false" tIns="0" lIns="0" bIns="0" rIns="0">
            <a:spAutoFit/>
          </a:bodyPr>
          <a:lstStyle/>
          <a:p>
            <a:pPr algn="ctr" marL="755958" indent="-377979" lvl="1">
              <a:lnSpc>
                <a:spcPts val="4901"/>
              </a:lnSpc>
              <a:buFont typeface="Arial"/>
              <a:buChar char="•"/>
            </a:pPr>
            <a:r>
              <a:rPr lang="en-US" b="true" sz="3501">
                <a:solidFill>
                  <a:srgbClr val="000000"/>
                </a:solidFill>
                <a:latin typeface="Times New Roman Bold"/>
                <a:ea typeface="Times New Roman Bold"/>
                <a:cs typeface="Times New Roman Bold"/>
                <a:sym typeface="Times New Roman Bold"/>
              </a:rPr>
              <a:t>Enthalpy change for inflow:</a:t>
            </a:r>
          </a:p>
        </p:txBody>
      </p:sp>
      <p:sp>
        <p:nvSpPr>
          <p:cNvPr name="TextBox 4" id="4"/>
          <p:cNvSpPr txBox="true"/>
          <p:nvPr/>
        </p:nvSpPr>
        <p:spPr>
          <a:xfrm rot="0">
            <a:off x="524184" y="3259039"/>
            <a:ext cx="6730572" cy="673064"/>
          </a:xfrm>
          <a:prstGeom prst="rect">
            <a:avLst/>
          </a:prstGeom>
        </p:spPr>
        <p:txBody>
          <a:bodyPr anchor="t" rtlCol="false" tIns="0" lIns="0" bIns="0" rIns="0">
            <a:spAutoFit/>
          </a:bodyPr>
          <a:lstStyle/>
          <a:p>
            <a:pPr algn="ctr" marL="755958" indent="-377979" lvl="1">
              <a:lnSpc>
                <a:spcPts val="4901"/>
              </a:lnSpc>
              <a:buFont typeface="Arial"/>
              <a:buChar char="•"/>
            </a:pPr>
            <a:r>
              <a:rPr lang="en-US" b="true" sz="3501">
                <a:solidFill>
                  <a:srgbClr val="000000"/>
                </a:solidFill>
                <a:latin typeface="Times New Roman Bold"/>
                <a:ea typeface="Times New Roman Bold"/>
                <a:cs typeface="Times New Roman Bold"/>
                <a:sym typeface="Times New Roman Bold"/>
              </a:rPr>
              <a:t>For Cumene HydroPeroxide:</a:t>
            </a:r>
          </a:p>
        </p:txBody>
      </p:sp>
      <p:sp>
        <p:nvSpPr>
          <p:cNvPr name="TextBox 5" id="5"/>
          <p:cNvSpPr txBox="true"/>
          <p:nvPr/>
        </p:nvSpPr>
        <p:spPr>
          <a:xfrm rot="0">
            <a:off x="1659915" y="1740626"/>
            <a:ext cx="3159571" cy="1292189"/>
          </a:xfrm>
          <a:prstGeom prst="rect">
            <a:avLst/>
          </a:prstGeom>
        </p:spPr>
        <p:txBody>
          <a:bodyPr anchor="t" rtlCol="false" tIns="0" lIns="0" bIns="0" rIns="0">
            <a:spAutoFit/>
          </a:bodyPr>
          <a:lstStyle/>
          <a:p>
            <a:pPr algn="ctr">
              <a:lnSpc>
                <a:spcPts val="4901"/>
              </a:lnSpc>
            </a:pPr>
            <a:r>
              <a:rPr lang="en-US" sz="3501">
                <a:solidFill>
                  <a:srgbClr val="000000"/>
                </a:solidFill>
                <a:latin typeface="Times New Roman"/>
                <a:ea typeface="Times New Roman"/>
                <a:cs typeface="Times New Roman"/>
                <a:sym typeface="Times New Roman"/>
              </a:rPr>
              <a:t> </a:t>
            </a:r>
            <a:r>
              <a:rPr lang="en-US" sz="3501">
                <a:solidFill>
                  <a:srgbClr val="000000"/>
                </a:solidFill>
                <a:latin typeface="Times New Roman"/>
                <a:ea typeface="Times New Roman"/>
                <a:cs typeface="Times New Roman"/>
                <a:sym typeface="Times New Roman"/>
              </a:rPr>
              <a:t>T₂=403.15 K </a:t>
            </a:r>
          </a:p>
          <a:p>
            <a:pPr algn="ctr">
              <a:lnSpc>
                <a:spcPts val="4901"/>
              </a:lnSpc>
              <a:spcBef>
                <a:spcPct val="0"/>
              </a:spcBef>
            </a:pPr>
            <a:r>
              <a:rPr lang="en-US" sz="3501">
                <a:solidFill>
                  <a:srgbClr val="000000"/>
                </a:solidFill>
                <a:latin typeface="Times New Roman"/>
                <a:ea typeface="Times New Roman"/>
                <a:cs typeface="Times New Roman"/>
                <a:sym typeface="Times New Roman"/>
              </a:rPr>
              <a:t>T = 298.15K</a:t>
            </a:r>
          </a:p>
        </p:txBody>
      </p:sp>
      <p:sp>
        <p:nvSpPr>
          <p:cNvPr name="TextBox 6" id="6"/>
          <p:cNvSpPr txBox="true"/>
          <p:nvPr/>
        </p:nvSpPr>
        <p:spPr>
          <a:xfrm rot="0">
            <a:off x="1878324" y="5894253"/>
            <a:ext cx="5532867"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 42148.552 kJ/mol</a:t>
            </a:r>
          </a:p>
        </p:txBody>
      </p:sp>
    </p:spTree>
  </p:cSld>
  <p:clrMapOvr>
    <a:masterClrMapping/>
  </p:clrMapOvr>
</p:sld>
</file>

<file path=ppt/slides/slide3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446008" y="-142875"/>
            <a:ext cx="13174542" cy="5626064"/>
          </a:xfrm>
          <a:prstGeom prst="rect">
            <a:avLst/>
          </a:prstGeom>
        </p:spPr>
        <p:txBody>
          <a:bodyPr anchor="t" rtlCol="false" tIns="0" lIns="0" bIns="0" rIns="0">
            <a:spAutoFit/>
          </a:bodyPr>
          <a:lstStyle/>
          <a:p>
            <a:pPr algn="ctr">
              <a:lnSpc>
                <a:spcPts val="4901"/>
              </a:lnSpc>
            </a:pPr>
          </a:p>
          <a:p>
            <a:pPr algn="ctr">
              <a:lnSpc>
                <a:spcPts val="4901"/>
              </a:lnSpc>
            </a:pPr>
          </a:p>
          <a:p>
            <a:pPr algn="ctr">
              <a:lnSpc>
                <a:spcPts val="4901"/>
              </a:lnSpc>
            </a:pPr>
            <a:r>
              <a:rPr lang="en-US" sz="3501">
                <a:solidFill>
                  <a:srgbClr val="000000"/>
                </a:solidFill>
                <a:latin typeface="Times New Roman"/>
                <a:ea typeface="Times New Roman"/>
                <a:cs typeface="Times New Roman"/>
                <a:sym typeface="Times New Roman"/>
              </a:rPr>
              <a:t> </a:t>
            </a:r>
          </a:p>
          <a:p>
            <a:pPr algn="ctr">
              <a:lnSpc>
                <a:spcPts val="4901"/>
              </a:lnSpc>
            </a:pPr>
          </a:p>
          <a:p>
            <a:pPr algn="ctr">
              <a:lnSpc>
                <a:spcPts val="4901"/>
              </a:lnSpc>
            </a:pPr>
          </a:p>
          <a:p>
            <a:pPr algn="ctr">
              <a:lnSpc>
                <a:spcPts val="4901"/>
              </a:lnSpc>
            </a:pPr>
          </a:p>
          <a:p>
            <a:pPr algn="ctr">
              <a:lnSpc>
                <a:spcPts val="4901"/>
              </a:lnSpc>
            </a:pPr>
          </a:p>
          <a:p>
            <a:pPr algn="ctr">
              <a:lnSpc>
                <a:spcPts val="4901"/>
              </a:lnSpc>
            </a:pPr>
          </a:p>
          <a:p>
            <a:pPr algn="ctr">
              <a:lnSpc>
                <a:spcPts val="4901"/>
              </a:lnSpc>
              <a:spcBef>
                <a:spcPct val="0"/>
              </a:spcBef>
            </a:pPr>
            <a:r>
              <a:rPr lang="en-US" sz="3501">
                <a:solidFill>
                  <a:srgbClr val="000000"/>
                </a:solidFill>
                <a:latin typeface="Times New Roman"/>
                <a:ea typeface="Times New Roman"/>
                <a:cs typeface="Times New Roman"/>
                <a:sym typeface="Times New Roman"/>
              </a:rPr>
              <a:t>= -1200 98.602 J/mol = -120-09 kJ/mol</a:t>
            </a:r>
          </a:p>
        </p:txBody>
      </p:sp>
      <p:sp>
        <p:nvSpPr>
          <p:cNvPr name="TextBox 3" id="3"/>
          <p:cNvSpPr txBox="true"/>
          <p:nvPr/>
        </p:nvSpPr>
        <p:spPr>
          <a:xfrm rot="0">
            <a:off x="2081987" y="885825"/>
            <a:ext cx="6297579" cy="673064"/>
          </a:xfrm>
          <a:prstGeom prst="rect">
            <a:avLst/>
          </a:prstGeom>
        </p:spPr>
        <p:txBody>
          <a:bodyPr anchor="t" rtlCol="false" tIns="0" lIns="0" bIns="0" rIns="0">
            <a:spAutoFit/>
          </a:bodyPr>
          <a:lstStyle/>
          <a:p>
            <a:pPr algn="ctr" marL="755958" indent="-377979" lvl="1">
              <a:lnSpc>
                <a:spcPts val="4901"/>
              </a:lnSpc>
              <a:buFont typeface="Arial"/>
              <a:buChar char="•"/>
            </a:pPr>
            <a:r>
              <a:rPr lang="en-US" b="true" sz="3501">
                <a:solidFill>
                  <a:srgbClr val="000000"/>
                </a:solidFill>
                <a:latin typeface="Times New Roman Bold"/>
                <a:ea typeface="Times New Roman Bold"/>
                <a:cs typeface="Times New Roman Bold"/>
                <a:sym typeface="Times New Roman Bold"/>
              </a:rPr>
              <a:t>Enthalpy change for outflow:</a:t>
            </a:r>
          </a:p>
        </p:txBody>
      </p:sp>
      <p:sp>
        <p:nvSpPr>
          <p:cNvPr name="TextBox 4" id="4"/>
          <p:cNvSpPr txBox="true"/>
          <p:nvPr/>
        </p:nvSpPr>
        <p:spPr>
          <a:xfrm rot="0">
            <a:off x="2967171" y="1874362"/>
            <a:ext cx="3315660" cy="1911314"/>
          </a:xfrm>
          <a:prstGeom prst="rect">
            <a:avLst/>
          </a:prstGeom>
        </p:spPr>
        <p:txBody>
          <a:bodyPr anchor="t" rtlCol="false" tIns="0" lIns="0" bIns="0" rIns="0">
            <a:spAutoFit/>
          </a:bodyPr>
          <a:lstStyle/>
          <a:p>
            <a:pPr algn="ctr">
              <a:lnSpc>
                <a:spcPts val="4901"/>
              </a:lnSpc>
            </a:pPr>
            <a:r>
              <a:rPr lang="en-US" sz="3501">
                <a:solidFill>
                  <a:srgbClr val="000000"/>
                </a:solidFill>
                <a:latin typeface="Times New Roman"/>
                <a:ea typeface="Times New Roman"/>
                <a:cs typeface="Times New Roman"/>
                <a:sym typeface="Times New Roman"/>
              </a:rPr>
              <a:t>T₁ = 298.15 K</a:t>
            </a:r>
          </a:p>
          <a:p>
            <a:pPr algn="ctr">
              <a:lnSpc>
                <a:spcPts val="4901"/>
              </a:lnSpc>
            </a:pPr>
            <a:r>
              <a:rPr lang="en-US" sz="3501">
                <a:solidFill>
                  <a:srgbClr val="000000"/>
                </a:solidFill>
                <a:latin typeface="Times New Roman"/>
                <a:ea typeface="Times New Roman"/>
                <a:cs typeface="Times New Roman"/>
                <a:sym typeface="Times New Roman"/>
              </a:rPr>
              <a:t> T₂ = 383.15 K </a:t>
            </a:r>
          </a:p>
          <a:p>
            <a:pPr algn="ctr">
              <a:lnSpc>
                <a:spcPts val="4901"/>
              </a:lnSpc>
              <a:spcBef>
                <a:spcPct val="0"/>
              </a:spcBef>
            </a:pPr>
          </a:p>
        </p:txBody>
      </p:sp>
      <p:sp>
        <p:nvSpPr>
          <p:cNvPr name="TextBox 5" id="5"/>
          <p:cNvSpPr txBox="true"/>
          <p:nvPr/>
        </p:nvSpPr>
        <p:spPr>
          <a:xfrm rot="0">
            <a:off x="2166107" y="3642801"/>
            <a:ext cx="6129338" cy="673064"/>
          </a:xfrm>
          <a:prstGeom prst="rect">
            <a:avLst/>
          </a:prstGeom>
        </p:spPr>
        <p:txBody>
          <a:bodyPr anchor="t" rtlCol="false" tIns="0" lIns="0" bIns="0" rIns="0">
            <a:spAutoFit/>
          </a:bodyPr>
          <a:lstStyle/>
          <a:p>
            <a:pPr algn="ctr" marL="755958" indent="-377979" lvl="1">
              <a:lnSpc>
                <a:spcPts val="4901"/>
              </a:lnSpc>
              <a:buFont typeface="Arial"/>
              <a:buChar char="•"/>
            </a:pPr>
            <a:r>
              <a:rPr lang="en-US" b="true" sz="3501">
                <a:solidFill>
                  <a:srgbClr val="000000"/>
                </a:solidFill>
                <a:latin typeface="Times New Roman Bold"/>
                <a:ea typeface="Times New Roman Bold"/>
                <a:cs typeface="Times New Roman Bold"/>
                <a:sym typeface="Times New Roman Bold"/>
              </a:rPr>
              <a:t>For Cumene HydroPeroxide:</a:t>
            </a:r>
          </a:p>
        </p:txBody>
      </p:sp>
      <p:sp>
        <p:nvSpPr>
          <p:cNvPr name="TextBox 6" id="6"/>
          <p:cNvSpPr txBox="true"/>
          <p:nvPr/>
        </p:nvSpPr>
        <p:spPr>
          <a:xfrm rot="0">
            <a:off x="2967171" y="4735531"/>
            <a:ext cx="11913334" cy="2530439"/>
          </a:xfrm>
          <a:prstGeom prst="rect">
            <a:avLst/>
          </a:prstGeom>
        </p:spPr>
        <p:txBody>
          <a:bodyPr anchor="t" rtlCol="false" tIns="0" lIns="0" bIns="0" rIns="0">
            <a:spAutoFit/>
          </a:bodyPr>
          <a:lstStyle/>
          <a:p>
            <a:pPr algn="ctr">
              <a:lnSpc>
                <a:spcPts val="4901"/>
              </a:lnSpc>
            </a:pPr>
            <a:r>
              <a:rPr lang="en-US" sz="3501">
                <a:solidFill>
                  <a:srgbClr val="000000"/>
                </a:solidFill>
                <a:latin typeface="Times New Roman"/>
                <a:ea typeface="Times New Roman"/>
                <a:cs typeface="Times New Roman"/>
                <a:sym typeface="Times New Roman"/>
              </a:rPr>
              <a:t>ΔH= (1.345x105) (423.15-298.15)+</a:t>
            </a:r>
            <a:r>
              <a:rPr lang="en-US" sz="3501">
                <a:solidFill>
                  <a:srgbClr val="000000"/>
                </a:solidFill>
                <a:latin typeface="Times New Roman"/>
                <a:ea typeface="Times New Roman"/>
                <a:cs typeface="Times New Roman"/>
                <a:sym typeface="Times New Roman"/>
              </a:rPr>
              <a:t>(3.306*10 ^ 2)(423.15 ^ 2 - 293.15 ^ 2) / 2</a:t>
            </a:r>
          </a:p>
          <a:p>
            <a:pPr algn="ctr">
              <a:lnSpc>
                <a:spcPts val="4901"/>
              </a:lnSpc>
            </a:pPr>
          </a:p>
          <a:p>
            <a:pPr algn="ctr">
              <a:lnSpc>
                <a:spcPts val="4901"/>
              </a:lnSpc>
              <a:spcBef>
                <a:spcPct val="0"/>
              </a:spcBef>
            </a:pPr>
          </a:p>
        </p:txBody>
      </p:sp>
      <p:sp>
        <p:nvSpPr>
          <p:cNvPr name="TextBox 7" id="7"/>
          <p:cNvSpPr txBox="true"/>
          <p:nvPr/>
        </p:nvSpPr>
        <p:spPr>
          <a:xfrm rot="0">
            <a:off x="3666083" y="6401840"/>
            <a:ext cx="6868067"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=51128.348 J/mol = 51.128 kJ/mol</a:t>
            </a:r>
          </a:p>
        </p:txBody>
      </p:sp>
      <p:sp>
        <p:nvSpPr>
          <p:cNvPr name="TextBox 8" id="8"/>
          <p:cNvSpPr txBox="true"/>
          <p:nvPr/>
        </p:nvSpPr>
        <p:spPr>
          <a:xfrm rot="0">
            <a:off x="2102644" y="7357551"/>
            <a:ext cx="3039666" cy="673064"/>
          </a:xfrm>
          <a:prstGeom prst="rect">
            <a:avLst/>
          </a:prstGeom>
        </p:spPr>
        <p:txBody>
          <a:bodyPr anchor="t" rtlCol="false" tIns="0" lIns="0" bIns="0" rIns="0">
            <a:spAutoFit/>
          </a:bodyPr>
          <a:lstStyle/>
          <a:p>
            <a:pPr algn="ctr" marL="755958" indent="-377979" lvl="1">
              <a:lnSpc>
                <a:spcPts val="4901"/>
              </a:lnSpc>
              <a:buFont typeface="Arial"/>
              <a:buChar char="•"/>
            </a:pPr>
            <a:r>
              <a:rPr lang="en-US" b="true" sz="3501">
                <a:solidFill>
                  <a:srgbClr val="000000"/>
                </a:solidFill>
                <a:latin typeface="Times New Roman Bold"/>
                <a:ea typeface="Times New Roman Bold"/>
                <a:cs typeface="Times New Roman Bold"/>
                <a:sym typeface="Times New Roman Bold"/>
              </a:rPr>
              <a:t> For Phenol:</a:t>
            </a:r>
          </a:p>
        </p:txBody>
      </p:sp>
      <p:sp>
        <p:nvSpPr>
          <p:cNvPr name="TextBox 9" id="9"/>
          <p:cNvSpPr txBox="true"/>
          <p:nvPr/>
        </p:nvSpPr>
        <p:spPr>
          <a:xfrm rot="0">
            <a:off x="2967171" y="7921643"/>
            <a:ext cx="11208854" cy="1911314"/>
          </a:xfrm>
          <a:prstGeom prst="rect">
            <a:avLst/>
          </a:prstGeom>
        </p:spPr>
        <p:txBody>
          <a:bodyPr anchor="t" rtlCol="false" tIns="0" lIns="0" bIns="0" rIns="0">
            <a:spAutoFit/>
          </a:bodyPr>
          <a:lstStyle/>
          <a:p>
            <a:pPr algn="ctr">
              <a:lnSpc>
                <a:spcPts val="4901"/>
              </a:lnSpc>
            </a:pPr>
            <a:r>
              <a:rPr lang="en-US" sz="3501">
                <a:solidFill>
                  <a:srgbClr val="000000"/>
                </a:solidFill>
                <a:latin typeface="Times New Roman"/>
                <a:ea typeface="Times New Roman"/>
                <a:cs typeface="Times New Roman"/>
                <a:sym typeface="Times New Roman"/>
              </a:rPr>
              <a:t>ΔH=(- 158.755)(423.15 - 298.15) +</a:t>
            </a:r>
            <a:r>
              <a:rPr lang="en-US" sz="3501">
                <a:solidFill>
                  <a:srgbClr val="000000"/>
                </a:solidFill>
                <a:latin typeface="Times New Roman"/>
                <a:ea typeface="Times New Roman"/>
                <a:cs typeface="Times New Roman"/>
                <a:sym typeface="Times New Roman"/>
              </a:rPr>
              <a:t>(4 ..964)(423.15 ^ 2 - 298.15 ^ 2) /2 +(-2.442x10^-3) (423.15^3-298.15^3)/3</a:t>
            </a:r>
          </a:p>
          <a:p>
            <a:pPr algn="ctr">
              <a:lnSpc>
                <a:spcPts val="4901"/>
              </a:lnSpc>
              <a:spcBef>
                <a:spcPct val="0"/>
              </a:spcBef>
            </a:pPr>
          </a:p>
        </p:txBody>
      </p:sp>
      <p:sp>
        <p:nvSpPr>
          <p:cNvPr name="TextBox 10" id="10"/>
          <p:cNvSpPr txBox="true"/>
          <p:nvPr/>
        </p:nvSpPr>
        <p:spPr>
          <a:xfrm rot="0">
            <a:off x="4028976" y="9424988"/>
            <a:ext cx="7146965"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=-1200 98.602 J/mol = -120.09 kJ/mol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88918" y="-997130"/>
            <a:ext cx="18665835" cy="11522120"/>
          </a:xfrm>
          <a:custGeom>
            <a:avLst/>
            <a:gdLst/>
            <a:ahLst/>
            <a:cxnLst/>
            <a:rect r="r" b="b" t="t" l="l"/>
            <a:pathLst>
              <a:path h="11522120" w="18665835">
                <a:moveTo>
                  <a:pt x="0" y="0"/>
                </a:moveTo>
                <a:lnTo>
                  <a:pt x="18665836" y="0"/>
                </a:lnTo>
                <a:lnTo>
                  <a:pt x="18665836" y="11522121"/>
                </a:lnTo>
                <a:lnTo>
                  <a:pt x="0" y="11522121"/>
                </a:lnTo>
                <a:lnTo>
                  <a:pt x="0" y="0"/>
                </a:lnTo>
                <a:close/>
              </a:path>
            </a:pathLst>
          </a:custGeom>
          <a:blipFill>
            <a:blip r:embed="rId3">
              <a:alphaModFix amt="17000"/>
            </a:blip>
            <a:stretch>
              <a:fillRect l="0" t="0" r="0" b="0"/>
            </a:stretch>
          </a:blipFill>
        </p:spPr>
      </p:sp>
      <p:sp>
        <p:nvSpPr>
          <p:cNvPr name="TextBox 4" id="4"/>
          <p:cNvSpPr txBox="true"/>
          <p:nvPr/>
        </p:nvSpPr>
        <p:spPr>
          <a:xfrm rot="0">
            <a:off x="4559819" y="167629"/>
            <a:ext cx="9168362" cy="1436392"/>
          </a:xfrm>
          <a:prstGeom prst="rect">
            <a:avLst/>
          </a:prstGeom>
        </p:spPr>
        <p:txBody>
          <a:bodyPr anchor="t" rtlCol="false" tIns="0" lIns="0" bIns="0" rIns="0">
            <a:spAutoFit/>
          </a:bodyPr>
          <a:lstStyle/>
          <a:p>
            <a:pPr algn="ctr">
              <a:lnSpc>
                <a:spcPts val="10463"/>
              </a:lnSpc>
            </a:pPr>
            <a:r>
              <a:rPr lang="en-US" sz="7582" spc="60">
                <a:solidFill>
                  <a:srgbClr val="FFFFFF"/>
                </a:solidFill>
                <a:latin typeface="Times New Roman"/>
                <a:ea typeface="Times New Roman"/>
                <a:cs typeface="Times New Roman"/>
                <a:sym typeface="Times New Roman"/>
              </a:rPr>
              <a:t>CONTENT</a:t>
            </a:r>
          </a:p>
        </p:txBody>
      </p:sp>
      <p:sp>
        <p:nvSpPr>
          <p:cNvPr name="TextBox 5" id="5"/>
          <p:cNvSpPr txBox="true"/>
          <p:nvPr/>
        </p:nvSpPr>
        <p:spPr>
          <a:xfrm rot="0">
            <a:off x="3276953" y="165979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strike="noStrike" u="none">
                <a:solidFill>
                  <a:srgbClr val="231F20"/>
                </a:solidFill>
                <a:latin typeface="Montserrat Classic Bold"/>
                <a:ea typeface="Montserrat Classic Bold"/>
                <a:cs typeface="Montserrat Classic Bold"/>
                <a:sym typeface="Montserrat Classic Bold"/>
              </a:rPr>
              <a:t>01</a:t>
            </a:r>
          </a:p>
        </p:txBody>
      </p:sp>
      <p:sp>
        <p:nvSpPr>
          <p:cNvPr name="TextBox 6" id="6"/>
          <p:cNvSpPr txBox="true"/>
          <p:nvPr/>
        </p:nvSpPr>
        <p:spPr>
          <a:xfrm rot="0">
            <a:off x="2825402" y="2759108"/>
            <a:ext cx="2473257" cy="2135786"/>
          </a:xfrm>
          <a:prstGeom prst="rect">
            <a:avLst/>
          </a:prstGeom>
        </p:spPr>
        <p:txBody>
          <a:bodyPr anchor="t" rtlCol="false" tIns="0" lIns="0" bIns="0" rIns="0">
            <a:spAutoFit/>
          </a:bodyPr>
          <a:lstStyle/>
          <a:p>
            <a:pPr algn="just">
              <a:lnSpc>
                <a:spcPts val="2517"/>
              </a:lnSpc>
            </a:pPr>
            <a:r>
              <a:rPr lang="en-US" b="true" sz="1824" spc="178">
                <a:solidFill>
                  <a:srgbClr val="231F20"/>
                </a:solidFill>
                <a:latin typeface="Montserrat Classic Bold"/>
                <a:ea typeface="Montserrat Classic Bold"/>
                <a:cs typeface="Montserrat Classic Bold"/>
                <a:sym typeface="Montserrat Classic Bold"/>
              </a:rPr>
              <a:t>  INTRODUCTION</a:t>
            </a:r>
          </a:p>
          <a:p>
            <a:pPr algn="just">
              <a:lnSpc>
                <a:spcPts val="2517"/>
              </a:lnSpc>
            </a:pPr>
          </a:p>
          <a:p>
            <a:pPr algn="just"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STRUCTURE</a:t>
            </a:r>
          </a:p>
          <a:p>
            <a:pPr algn="just"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USES</a:t>
            </a:r>
          </a:p>
          <a:p>
            <a:pPr algn="just"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PROPERTIES-PHYSICAL AND CHEMICAL</a:t>
            </a:r>
          </a:p>
          <a:p>
            <a:pPr algn="just" marL="91579" indent="-45790" lvl="1">
              <a:lnSpc>
                <a:spcPts val="585"/>
              </a:lnSpc>
              <a:buAutoNum type="arabicPeriod" startAt="1"/>
            </a:pPr>
          </a:p>
        </p:txBody>
      </p:sp>
      <p:sp>
        <p:nvSpPr>
          <p:cNvPr name="TextBox 7" id="7"/>
          <p:cNvSpPr txBox="true"/>
          <p:nvPr/>
        </p:nvSpPr>
        <p:spPr>
          <a:xfrm rot="0">
            <a:off x="6553198" y="165979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02</a:t>
            </a:r>
          </a:p>
        </p:txBody>
      </p:sp>
      <p:sp>
        <p:nvSpPr>
          <p:cNvPr name="TextBox 8" id="8"/>
          <p:cNvSpPr txBox="true"/>
          <p:nvPr/>
        </p:nvSpPr>
        <p:spPr>
          <a:xfrm rot="0">
            <a:off x="9831793" y="165979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03</a:t>
            </a:r>
          </a:p>
        </p:txBody>
      </p:sp>
      <p:sp>
        <p:nvSpPr>
          <p:cNvPr name="TextBox 9" id="9"/>
          <p:cNvSpPr txBox="true"/>
          <p:nvPr/>
        </p:nvSpPr>
        <p:spPr>
          <a:xfrm rot="0">
            <a:off x="13110387" y="165979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04</a:t>
            </a:r>
          </a:p>
        </p:txBody>
      </p:sp>
      <p:sp>
        <p:nvSpPr>
          <p:cNvPr name="TextBox 10" id="10"/>
          <p:cNvSpPr txBox="true"/>
          <p:nvPr/>
        </p:nvSpPr>
        <p:spPr>
          <a:xfrm rot="0">
            <a:off x="3276953" y="565948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05</a:t>
            </a:r>
          </a:p>
        </p:txBody>
      </p:sp>
      <p:sp>
        <p:nvSpPr>
          <p:cNvPr name="TextBox 11" id="11"/>
          <p:cNvSpPr txBox="true"/>
          <p:nvPr/>
        </p:nvSpPr>
        <p:spPr>
          <a:xfrm rot="0">
            <a:off x="6688280" y="565948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06</a:t>
            </a:r>
          </a:p>
        </p:txBody>
      </p:sp>
      <p:sp>
        <p:nvSpPr>
          <p:cNvPr name="TextBox 12" id="12"/>
          <p:cNvSpPr txBox="true"/>
          <p:nvPr/>
        </p:nvSpPr>
        <p:spPr>
          <a:xfrm rot="0">
            <a:off x="9831793" y="565948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07</a:t>
            </a:r>
          </a:p>
        </p:txBody>
      </p:sp>
      <p:sp>
        <p:nvSpPr>
          <p:cNvPr name="TextBox 13" id="13"/>
          <p:cNvSpPr txBox="true"/>
          <p:nvPr/>
        </p:nvSpPr>
        <p:spPr>
          <a:xfrm rot="0">
            <a:off x="13103276" y="5660174"/>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08</a:t>
            </a:r>
          </a:p>
        </p:txBody>
      </p:sp>
      <p:sp>
        <p:nvSpPr>
          <p:cNvPr name="TextBox 14" id="14"/>
          <p:cNvSpPr txBox="true"/>
          <p:nvPr/>
        </p:nvSpPr>
        <p:spPr>
          <a:xfrm rot="0">
            <a:off x="6371811" y="2670467"/>
            <a:ext cx="2473257" cy="1887738"/>
          </a:xfrm>
          <a:prstGeom prst="rect">
            <a:avLst/>
          </a:prstGeom>
        </p:spPr>
        <p:txBody>
          <a:bodyPr anchor="t" rtlCol="false" tIns="0" lIns="0" bIns="0" rIns="0">
            <a:spAutoFit/>
          </a:bodyPr>
          <a:lstStyle/>
          <a:p>
            <a:pPr algn="just">
              <a:lnSpc>
                <a:spcPts val="2655"/>
              </a:lnSpc>
            </a:pPr>
            <a:r>
              <a:rPr lang="en-US" b="true" sz="1924" spc="188">
                <a:solidFill>
                  <a:srgbClr val="231F20"/>
                </a:solidFill>
                <a:latin typeface="Montserrat Classic Bold"/>
                <a:ea typeface="Montserrat Classic Bold"/>
                <a:cs typeface="Montserrat Classic Bold"/>
                <a:sym typeface="Montserrat Classic Bold"/>
              </a:rPr>
              <a:t>  REACTIONS</a:t>
            </a:r>
          </a:p>
          <a:p>
            <a:pPr algn="just">
              <a:lnSpc>
                <a:spcPts val="2655"/>
              </a:lnSpc>
            </a:pPr>
          </a:p>
          <a:p>
            <a:pPr algn="l"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REACTION MECHANISM</a:t>
            </a:r>
          </a:p>
          <a:p>
            <a:pPr algn="l"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REACTION TYPE</a:t>
            </a:r>
          </a:p>
          <a:p>
            <a:pPr algn="just">
              <a:lnSpc>
                <a:spcPts val="2241"/>
              </a:lnSpc>
            </a:pPr>
          </a:p>
          <a:p>
            <a:pPr algn="just" marL="91579" indent="-45790" lvl="1">
              <a:lnSpc>
                <a:spcPts val="585"/>
              </a:lnSpc>
              <a:buAutoNum type="arabicPeriod" startAt="1"/>
            </a:pPr>
          </a:p>
        </p:txBody>
      </p:sp>
      <p:sp>
        <p:nvSpPr>
          <p:cNvPr name="TextBox 15" id="15"/>
          <p:cNvSpPr txBox="true"/>
          <p:nvPr/>
        </p:nvSpPr>
        <p:spPr>
          <a:xfrm rot="0">
            <a:off x="9392545" y="2670467"/>
            <a:ext cx="3455219" cy="2507246"/>
          </a:xfrm>
          <a:prstGeom prst="rect">
            <a:avLst/>
          </a:prstGeom>
        </p:spPr>
        <p:txBody>
          <a:bodyPr anchor="t" rtlCol="false" tIns="0" lIns="0" bIns="0" rIns="0">
            <a:spAutoFit/>
          </a:bodyPr>
          <a:lstStyle/>
          <a:p>
            <a:pPr algn="just">
              <a:lnSpc>
                <a:spcPts val="2655"/>
              </a:lnSpc>
            </a:pPr>
            <a:r>
              <a:rPr lang="en-US" b="true" sz="1924" spc="188">
                <a:solidFill>
                  <a:srgbClr val="231F20"/>
                </a:solidFill>
                <a:latin typeface="Montserrat Classic Bold"/>
                <a:ea typeface="Montserrat Classic Bold"/>
                <a:cs typeface="Montserrat Classic Bold"/>
                <a:sym typeface="Montserrat Classic Bold"/>
              </a:rPr>
              <a:t>PROCESS DESCRIPTION AND CALCULATIONS</a:t>
            </a:r>
          </a:p>
          <a:p>
            <a:pPr algn="just">
              <a:lnSpc>
                <a:spcPts val="2655"/>
              </a:lnSpc>
            </a:pPr>
          </a:p>
          <a:p>
            <a:pPr algn="l"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PROCESS FLOW DIAGRAM</a:t>
            </a:r>
          </a:p>
          <a:p>
            <a:pPr algn="l"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 DESCRIPTION OF UNIT PROCESS</a:t>
            </a:r>
          </a:p>
          <a:p>
            <a:pPr algn="just">
              <a:lnSpc>
                <a:spcPts val="2241"/>
              </a:lnSpc>
            </a:pPr>
          </a:p>
          <a:p>
            <a:pPr algn="just" marL="91579" indent="-45790" lvl="1">
              <a:lnSpc>
                <a:spcPts val="585"/>
              </a:lnSpc>
              <a:buAutoNum type="arabicPeriod" startAt="1"/>
            </a:pPr>
          </a:p>
        </p:txBody>
      </p:sp>
      <p:sp>
        <p:nvSpPr>
          <p:cNvPr name="TextBox 16" id="16"/>
          <p:cNvSpPr txBox="true"/>
          <p:nvPr/>
        </p:nvSpPr>
        <p:spPr>
          <a:xfrm rot="0">
            <a:off x="13103276" y="2670467"/>
            <a:ext cx="3096711" cy="2561116"/>
          </a:xfrm>
          <a:prstGeom prst="rect">
            <a:avLst/>
          </a:prstGeom>
        </p:spPr>
        <p:txBody>
          <a:bodyPr anchor="t" rtlCol="false" tIns="0" lIns="0" bIns="0" rIns="0">
            <a:spAutoFit/>
          </a:bodyPr>
          <a:lstStyle/>
          <a:p>
            <a:pPr algn="just">
              <a:lnSpc>
                <a:spcPts val="2655"/>
              </a:lnSpc>
            </a:pPr>
            <a:r>
              <a:rPr lang="en-US" b="true" sz="1924" spc="188">
                <a:solidFill>
                  <a:srgbClr val="231F20"/>
                </a:solidFill>
                <a:latin typeface="Montserrat Classic Bold"/>
                <a:ea typeface="Montserrat Classic Bold"/>
                <a:cs typeface="Montserrat Classic Bold"/>
                <a:sym typeface="Montserrat Classic Bold"/>
              </a:rPr>
              <a:t>MATERIAL BALANCE AND ENERGY BALANCE</a:t>
            </a:r>
          </a:p>
          <a:p>
            <a:pPr algn="just">
              <a:lnSpc>
                <a:spcPts val="2655"/>
              </a:lnSpc>
            </a:pPr>
          </a:p>
          <a:p>
            <a:pPr algn="l"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AGITATOR</a:t>
            </a:r>
          </a:p>
          <a:p>
            <a:pPr algn="l"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DISTILLATION COLUMN</a:t>
            </a:r>
          </a:p>
          <a:p>
            <a:pPr algn="just">
              <a:lnSpc>
                <a:spcPts val="2241"/>
              </a:lnSpc>
            </a:pPr>
          </a:p>
          <a:p>
            <a:pPr algn="just" marL="91579" indent="-45790" lvl="1">
              <a:lnSpc>
                <a:spcPts val="585"/>
              </a:lnSpc>
              <a:buAutoNum type="arabicPeriod" startAt="1"/>
            </a:pPr>
          </a:p>
        </p:txBody>
      </p:sp>
      <p:sp>
        <p:nvSpPr>
          <p:cNvPr name="TextBox 17" id="17"/>
          <p:cNvSpPr txBox="true"/>
          <p:nvPr/>
        </p:nvSpPr>
        <p:spPr>
          <a:xfrm rot="0">
            <a:off x="2825402" y="6670844"/>
            <a:ext cx="2743420" cy="3020156"/>
          </a:xfrm>
          <a:prstGeom prst="rect">
            <a:avLst/>
          </a:prstGeom>
        </p:spPr>
        <p:txBody>
          <a:bodyPr anchor="t" rtlCol="false" tIns="0" lIns="0" bIns="0" rIns="0">
            <a:spAutoFit/>
          </a:bodyPr>
          <a:lstStyle/>
          <a:p>
            <a:pPr algn="just">
              <a:lnSpc>
                <a:spcPts val="2517"/>
              </a:lnSpc>
            </a:pPr>
            <a:r>
              <a:rPr lang="en-US" b="true" sz="1824" spc="178">
                <a:solidFill>
                  <a:srgbClr val="231F20"/>
                </a:solidFill>
                <a:latin typeface="Montserrat Classic Bold"/>
                <a:ea typeface="Montserrat Classic Bold"/>
                <a:cs typeface="Montserrat Classic Bold"/>
                <a:sym typeface="Montserrat Classic Bold"/>
              </a:rPr>
              <a:t>PLANT DESIGN AND CALCULATI0N</a:t>
            </a:r>
          </a:p>
          <a:p>
            <a:pPr algn="just">
              <a:lnSpc>
                <a:spcPts val="2517"/>
              </a:lnSpc>
            </a:pPr>
          </a:p>
          <a:p>
            <a:pPr algn="just"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STORAGE TANK</a:t>
            </a:r>
          </a:p>
          <a:p>
            <a:pPr algn="just"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CSTR DESIGN</a:t>
            </a:r>
          </a:p>
          <a:p>
            <a:pPr algn="just"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DISTILLATION COLUMN</a:t>
            </a:r>
          </a:p>
          <a:p>
            <a:pPr algn="just"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GRAVITY DECANTER</a:t>
            </a:r>
          </a:p>
          <a:p>
            <a:pPr algn="just" marL="350654" indent="-175327" lvl="1">
              <a:lnSpc>
                <a:spcPts val="2241"/>
              </a:lnSpc>
              <a:buAutoNum type="arabicPeriod" startAt="1"/>
            </a:pPr>
            <a:r>
              <a:rPr lang="en-US" b="true" sz="1624" spc="159">
                <a:solidFill>
                  <a:srgbClr val="231F20"/>
                </a:solidFill>
                <a:latin typeface="Montserrat Classic Bold"/>
                <a:ea typeface="Montserrat Classic Bold"/>
                <a:cs typeface="Montserrat Classic Bold"/>
                <a:sym typeface="Montserrat Classic Bold"/>
              </a:rPr>
              <a:t>PIPES AND PUMPS</a:t>
            </a:r>
          </a:p>
          <a:p>
            <a:pPr algn="just" marL="91579" indent="-45790" lvl="1">
              <a:lnSpc>
                <a:spcPts val="585"/>
              </a:lnSpc>
              <a:buAutoNum type="arabicPeriod" startAt="1"/>
            </a:pPr>
          </a:p>
        </p:txBody>
      </p:sp>
      <p:sp>
        <p:nvSpPr>
          <p:cNvPr name="TextBox 18" id="18"/>
          <p:cNvSpPr txBox="true"/>
          <p:nvPr/>
        </p:nvSpPr>
        <p:spPr>
          <a:xfrm rot="0">
            <a:off x="7172070" y="6818425"/>
            <a:ext cx="1764373" cy="679620"/>
          </a:xfrm>
          <a:prstGeom prst="rect">
            <a:avLst/>
          </a:prstGeom>
        </p:spPr>
        <p:txBody>
          <a:bodyPr anchor="t" rtlCol="false" tIns="0" lIns="0" bIns="0" rIns="0">
            <a:spAutoFit/>
          </a:bodyPr>
          <a:lstStyle/>
          <a:p>
            <a:pPr algn="just">
              <a:lnSpc>
                <a:spcPts val="2373"/>
              </a:lnSpc>
            </a:pPr>
            <a:r>
              <a:rPr lang="en-US" b="true" sz="1720" spc="168">
                <a:solidFill>
                  <a:srgbClr val="231F20"/>
                </a:solidFill>
                <a:latin typeface="Montserrat Classic Bold"/>
                <a:ea typeface="Montserrat Classic Bold"/>
                <a:cs typeface="Montserrat Classic Bold"/>
                <a:sym typeface="Montserrat Classic Bold"/>
              </a:rPr>
              <a:t>SAFETY</a:t>
            </a:r>
          </a:p>
          <a:p>
            <a:pPr algn="just">
              <a:lnSpc>
                <a:spcPts val="2376"/>
              </a:lnSpc>
            </a:pPr>
          </a:p>
          <a:p>
            <a:pPr algn="just" marL="97093" indent="-48547" lvl="1">
              <a:lnSpc>
                <a:spcPts val="620"/>
              </a:lnSpc>
              <a:buAutoNum type="arabicPeriod" startAt="1"/>
            </a:pPr>
          </a:p>
        </p:txBody>
      </p:sp>
      <p:sp>
        <p:nvSpPr>
          <p:cNvPr name="TextBox 19" id="19"/>
          <p:cNvSpPr txBox="true"/>
          <p:nvPr/>
        </p:nvSpPr>
        <p:spPr>
          <a:xfrm rot="0">
            <a:off x="9831793" y="6818425"/>
            <a:ext cx="2387828" cy="1017542"/>
          </a:xfrm>
          <a:prstGeom prst="rect">
            <a:avLst/>
          </a:prstGeom>
        </p:spPr>
        <p:txBody>
          <a:bodyPr anchor="t" rtlCol="false" tIns="0" lIns="0" bIns="0" rIns="0">
            <a:spAutoFit/>
          </a:bodyPr>
          <a:lstStyle/>
          <a:p>
            <a:pPr algn="just">
              <a:lnSpc>
                <a:spcPts val="2373"/>
              </a:lnSpc>
            </a:pPr>
            <a:r>
              <a:rPr lang="en-US" b="true" sz="1720" spc="168">
                <a:solidFill>
                  <a:srgbClr val="231F20"/>
                </a:solidFill>
                <a:latin typeface="Montserrat Classic Bold"/>
                <a:ea typeface="Montserrat Classic Bold"/>
                <a:cs typeface="Montserrat Classic Bold"/>
                <a:sym typeface="Montserrat Classic Bold"/>
              </a:rPr>
              <a:t>PLANT LAYOUT</a:t>
            </a:r>
          </a:p>
          <a:p>
            <a:pPr algn="just">
              <a:lnSpc>
                <a:spcPts val="2668"/>
              </a:lnSpc>
            </a:pPr>
          </a:p>
          <a:p>
            <a:pPr algn="just">
              <a:lnSpc>
                <a:spcPts val="2376"/>
              </a:lnSpc>
            </a:pPr>
          </a:p>
          <a:p>
            <a:pPr algn="just" marL="97093" indent="-48547" lvl="1">
              <a:lnSpc>
                <a:spcPts val="620"/>
              </a:lnSpc>
              <a:buAutoNum type="arabicPeriod" startAt="1"/>
            </a:pPr>
          </a:p>
        </p:txBody>
      </p:sp>
      <p:sp>
        <p:nvSpPr>
          <p:cNvPr name="TextBox 20" id="20"/>
          <p:cNvSpPr txBox="true"/>
          <p:nvPr/>
        </p:nvSpPr>
        <p:spPr>
          <a:xfrm rot="0">
            <a:off x="13114971" y="6818425"/>
            <a:ext cx="2096882" cy="679620"/>
          </a:xfrm>
          <a:prstGeom prst="rect">
            <a:avLst/>
          </a:prstGeom>
        </p:spPr>
        <p:txBody>
          <a:bodyPr anchor="t" rtlCol="false" tIns="0" lIns="0" bIns="0" rIns="0">
            <a:spAutoFit/>
          </a:bodyPr>
          <a:lstStyle/>
          <a:p>
            <a:pPr algn="just">
              <a:lnSpc>
                <a:spcPts val="2373"/>
              </a:lnSpc>
            </a:pPr>
            <a:r>
              <a:rPr lang="en-US" b="true" sz="1720" spc="168">
                <a:solidFill>
                  <a:srgbClr val="231F20"/>
                </a:solidFill>
                <a:latin typeface="Montserrat Classic Bold"/>
                <a:ea typeface="Montserrat Classic Bold"/>
                <a:cs typeface="Montserrat Classic Bold"/>
                <a:sym typeface="Montserrat Classic Bold"/>
              </a:rPr>
              <a:t>BIBLIOGRAPHY</a:t>
            </a:r>
          </a:p>
          <a:p>
            <a:pPr algn="just">
              <a:lnSpc>
                <a:spcPts val="2376"/>
              </a:lnSpc>
            </a:pPr>
          </a:p>
          <a:p>
            <a:pPr algn="just" marL="97093" indent="-48547" lvl="1">
              <a:lnSpc>
                <a:spcPts val="620"/>
              </a:lnSpc>
              <a:buAutoNum type="arabicPeriod" startAt="1"/>
            </a:pPr>
          </a:p>
        </p:txBody>
      </p:sp>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317243" y="7627771"/>
            <a:ext cx="4142020" cy="1781361"/>
          </a:xfrm>
          <a:prstGeom prst="rect">
            <a:avLst/>
          </a:prstGeom>
        </p:spPr>
        <p:txBody>
          <a:bodyPr anchor="t" rtlCol="false" tIns="0" lIns="0" bIns="0" rIns="0">
            <a:spAutoFit/>
          </a:bodyPr>
          <a:lstStyle/>
          <a:p>
            <a:pPr algn="ctr">
              <a:lnSpc>
                <a:spcPts val="1737"/>
              </a:lnSpc>
            </a:pPr>
          </a:p>
          <a:p>
            <a:pPr algn="ctr">
              <a:lnSpc>
                <a:spcPts val="1737"/>
              </a:lnSpc>
            </a:pPr>
          </a:p>
          <a:p>
            <a:pPr algn="ctr">
              <a:lnSpc>
                <a:spcPts val="1737"/>
              </a:lnSpc>
            </a:pPr>
          </a:p>
          <a:p>
            <a:pPr algn="ctr">
              <a:lnSpc>
                <a:spcPts val="1737"/>
              </a:lnSpc>
            </a:pPr>
          </a:p>
          <a:p>
            <a:pPr algn="ctr">
              <a:lnSpc>
                <a:spcPts val="1737"/>
              </a:lnSpc>
            </a:pPr>
          </a:p>
          <a:p>
            <a:pPr algn="ctr">
              <a:lnSpc>
                <a:spcPts val="1737"/>
              </a:lnSpc>
            </a:pPr>
            <a:r>
              <a:rPr lang="en-US" sz="1241">
                <a:solidFill>
                  <a:srgbClr val="000000"/>
                </a:solidFill>
                <a:latin typeface="Times New Roman"/>
                <a:ea typeface="Times New Roman"/>
                <a:cs typeface="Times New Roman"/>
                <a:sym typeface="Times New Roman"/>
              </a:rPr>
              <a:t>[(-96*4*86 20 * 69 + (- 247.48) * 8620 * 69 ]-</a:t>
            </a:r>
          </a:p>
          <a:p>
            <a:pPr algn="ctr">
              <a:lnSpc>
                <a:spcPts val="1737"/>
              </a:lnSpc>
            </a:pPr>
          </a:p>
          <a:p>
            <a:pPr algn="ctr">
              <a:lnSpc>
                <a:spcPts val="1737"/>
              </a:lnSpc>
              <a:spcBef>
                <a:spcPct val="0"/>
              </a:spcBef>
            </a:pPr>
            <a:r>
              <a:rPr lang="en-US" sz="1241">
                <a:solidFill>
                  <a:srgbClr val="000000"/>
                </a:solidFill>
                <a:latin typeface="Times New Roman"/>
                <a:ea typeface="Times New Roman"/>
                <a:cs typeface="Times New Roman"/>
                <a:sym typeface="Times New Roman"/>
              </a:rPr>
              <a:t>[(- 149 * 67) * 9170 * 95] ]* sqrt 2 ^ 3 =-1591866-791×1KJ/day</a:t>
            </a:r>
          </a:p>
        </p:txBody>
      </p:sp>
      <p:sp>
        <p:nvSpPr>
          <p:cNvPr name="TextBox 3" id="3"/>
          <p:cNvSpPr txBox="true"/>
          <p:nvPr/>
        </p:nvSpPr>
        <p:spPr>
          <a:xfrm rot="0">
            <a:off x="2059575" y="1612270"/>
            <a:ext cx="3146346" cy="673064"/>
          </a:xfrm>
          <a:prstGeom prst="rect">
            <a:avLst/>
          </a:prstGeom>
        </p:spPr>
        <p:txBody>
          <a:bodyPr anchor="t" rtlCol="false" tIns="0" lIns="0" bIns="0" rIns="0">
            <a:spAutoFit/>
          </a:bodyPr>
          <a:lstStyle/>
          <a:p>
            <a:pPr algn="ctr" marL="755958" indent="-377979" lvl="1">
              <a:lnSpc>
                <a:spcPts val="4901"/>
              </a:lnSpc>
              <a:buFont typeface="Arial"/>
              <a:buChar char="•"/>
            </a:pPr>
            <a:r>
              <a:rPr lang="en-US" b="true" sz="3501">
                <a:solidFill>
                  <a:srgbClr val="000000"/>
                </a:solidFill>
                <a:latin typeface="Times New Roman Bold"/>
                <a:ea typeface="Times New Roman Bold"/>
                <a:cs typeface="Times New Roman Bold"/>
                <a:sym typeface="Times New Roman Bold"/>
              </a:rPr>
              <a:t>For Acetone:</a:t>
            </a:r>
          </a:p>
        </p:txBody>
      </p:sp>
      <p:sp>
        <p:nvSpPr>
          <p:cNvPr name="TextBox 4" id="4"/>
          <p:cNvSpPr txBox="true"/>
          <p:nvPr/>
        </p:nvSpPr>
        <p:spPr>
          <a:xfrm rot="0">
            <a:off x="1615261" y="3184821"/>
            <a:ext cx="15338822" cy="2530439"/>
          </a:xfrm>
          <a:prstGeom prst="rect">
            <a:avLst/>
          </a:prstGeom>
        </p:spPr>
        <p:txBody>
          <a:bodyPr anchor="t" rtlCol="false" tIns="0" lIns="0" bIns="0" rIns="0">
            <a:spAutoFit/>
          </a:bodyPr>
          <a:lstStyle/>
          <a:p>
            <a:pPr algn="ctr">
              <a:lnSpc>
                <a:spcPts val="4901"/>
              </a:lnSpc>
            </a:pPr>
            <a:r>
              <a:rPr lang="en-US" sz="3501">
                <a:solidFill>
                  <a:srgbClr val="000000"/>
                </a:solidFill>
                <a:latin typeface="Times New Roman"/>
                <a:ea typeface="Times New Roman"/>
                <a:cs typeface="Times New Roman"/>
                <a:sym typeface="Times New Roman"/>
              </a:rPr>
              <a:t>ΔH= (10.5(1))(423.15 - 298.15) +(0.02199</a:t>
            </a:r>
            <a:r>
              <a:rPr lang="en-US" sz="3501">
                <a:solidFill>
                  <a:srgbClr val="000000"/>
                </a:solidFill>
                <a:latin typeface="Times New Roman"/>
                <a:ea typeface="Times New Roman"/>
                <a:cs typeface="Times New Roman"/>
                <a:sym typeface="Times New Roman"/>
              </a:rPr>
              <a:t>×10-3) (423.15^2-298.15^2)/2+</a:t>
            </a:r>
          </a:p>
          <a:p>
            <a:pPr algn="ctr">
              <a:lnSpc>
                <a:spcPts val="4901"/>
              </a:lnSpc>
            </a:pPr>
          </a:p>
          <a:p>
            <a:pPr algn="ctr">
              <a:lnSpc>
                <a:spcPts val="4901"/>
              </a:lnSpc>
            </a:pPr>
            <a:r>
              <a:rPr lang="en-US" sz="3501">
                <a:solidFill>
                  <a:srgbClr val="000000"/>
                </a:solidFill>
                <a:latin typeface="Times New Roman"/>
                <a:ea typeface="Times New Roman"/>
                <a:cs typeface="Times New Roman"/>
                <a:sym typeface="Times New Roman"/>
              </a:rPr>
              <a:t>(</a:t>
            </a:r>
            <a:r>
              <a:rPr lang="en-US" sz="3501">
                <a:solidFill>
                  <a:srgbClr val="000000"/>
                </a:solidFill>
                <a:latin typeface="Times New Roman"/>
                <a:ea typeface="Times New Roman"/>
                <a:cs typeface="Times New Roman"/>
                <a:sym typeface="Times New Roman"/>
              </a:rPr>
              <a:t>-0.7931x10^-6) (423.15^3-298.15^3)/3+ (1.57*10 ^ - 10)(423 .5 ^ 4 - 298.15 ^ 4) / 4</a:t>
            </a:r>
          </a:p>
          <a:p>
            <a:pPr algn="ctr">
              <a:lnSpc>
                <a:spcPts val="4901"/>
              </a:lnSpc>
              <a:spcBef>
                <a:spcPct val="0"/>
              </a:spcBef>
            </a:pPr>
          </a:p>
        </p:txBody>
      </p:sp>
      <p:sp>
        <p:nvSpPr>
          <p:cNvPr name="TextBox 5" id="5"/>
          <p:cNvSpPr txBox="true"/>
          <p:nvPr/>
        </p:nvSpPr>
        <p:spPr>
          <a:xfrm rot="0">
            <a:off x="1226710" y="5423301"/>
            <a:ext cx="7199757" cy="1292189"/>
          </a:xfrm>
          <a:prstGeom prst="rect">
            <a:avLst/>
          </a:prstGeom>
        </p:spPr>
        <p:txBody>
          <a:bodyPr anchor="t" rtlCol="false" tIns="0" lIns="0" bIns="0" rIns="0">
            <a:spAutoFit/>
          </a:bodyPr>
          <a:lstStyle/>
          <a:p>
            <a:pPr algn="ctr">
              <a:lnSpc>
                <a:spcPts val="4901"/>
              </a:lnSpc>
            </a:pPr>
            <a:r>
              <a:rPr lang="en-US" sz="3501">
                <a:solidFill>
                  <a:srgbClr val="000000"/>
                </a:solidFill>
                <a:latin typeface="Times New Roman"/>
                <a:ea typeface="Times New Roman"/>
                <a:cs typeface="Times New Roman"/>
                <a:sym typeface="Times New Roman"/>
              </a:rPr>
              <a:t>= </a:t>
            </a:r>
            <a:r>
              <a:rPr lang="en-US" sz="3501">
                <a:solidFill>
                  <a:srgbClr val="000000"/>
                </a:solidFill>
                <a:latin typeface="Times New Roman"/>
                <a:ea typeface="Times New Roman"/>
                <a:cs typeface="Times New Roman"/>
                <a:sym typeface="Times New Roman"/>
              </a:rPr>
              <a:t>1302.665 KJ/mol</a:t>
            </a:r>
          </a:p>
          <a:p>
            <a:pPr algn="ctr">
              <a:lnSpc>
                <a:spcPts val="4901"/>
              </a:lnSpc>
              <a:spcBef>
                <a:spcPct val="0"/>
              </a:spcBef>
            </a:pPr>
          </a:p>
        </p:txBody>
      </p:sp>
      <p:sp>
        <p:nvSpPr>
          <p:cNvPr name="TextBox 6" id="6"/>
          <p:cNvSpPr txBox="true"/>
          <p:nvPr/>
        </p:nvSpPr>
        <p:spPr>
          <a:xfrm rot="0">
            <a:off x="11317243" y="9266257"/>
            <a:ext cx="4142020" cy="673064"/>
          </a:xfrm>
          <a:prstGeom prst="rect">
            <a:avLst/>
          </a:prstGeom>
        </p:spPr>
        <p:txBody>
          <a:bodyPr anchor="t" rtlCol="false" tIns="0" lIns="0" bIns="0" rIns="0">
            <a:spAutoFit/>
          </a:bodyPr>
          <a:lstStyle/>
          <a:p>
            <a:pPr algn="ctr">
              <a:lnSpc>
                <a:spcPts val="4901"/>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159647" y="-161925"/>
            <a:ext cx="8683109" cy="805669"/>
          </a:xfrm>
          <a:prstGeom prst="rect">
            <a:avLst/>
          </a:prstGeom>
        </p:spPr>
        <p:txBody>
          <a:bodyPr anchor="t" rtlCol="false" tIns="0" lIns="0" bIns="0" rIns="0">
            <a:spAutoFit/>
          </a:bodyPr>
          <a:lstStyle/>
          <a:p>
            <a:pPr algn="ctr">
              <a:lnSpc>
                <a:spcPts val="5993"/>
              </a:lnSpc>
            </a:pPr>
            <a:r>
              <a:rPr lang="en-US" b="true" sz="4280" u="sng">
                <a:solidFill>
                  <a:srgbClr val="000000"/>
                </a:solidFill>
                <a:latin typeface="Times New Roman Bold"/>
                <a:ea typeface="Times New Roman Bold"/>
                <a:cs typeface="Times New Roman Bold"/>
                <a:sym typeface="Times New Roman Bold"/>
              </a:rPr>
              <a:t>STORAGE TANK CALCULATION</a:t>
            </a:r>
          </a:p>
        </p:txBody>
      </p:sp>
      <p:sp>
        <p:nvSpPr>
          <p:cNvPr name="TextBox 3" id="3"/>
          <p:cNvSpPr txBox="true"/>
          <p:nvPr/>
        </p:nvSpPr>
        <p:spPr>
          <a:xfrm rot="0">
            <a:off x="5611148" y="6430460"/>
            <a:ext cx="455656" cy="200168"/>
          </a:xfrm>
          <a:prstGeom prst="rect">
            <a:avLst/>
          </a:prstGeom>
        </p:spPr>
        <p:txBody>
          <a:bodyPr anchor="t" rtlCol="false" tIns="0" lIns="0" bIns="0" rIns="0">
            <a:spAutoFit/>
          </a:bodyPr>
          <a:lstStyle/>
          <a:p>
            <a:pPr algn="l">
              <a:lnSpc>
                <a:spcPts val="93"/>
              </a:lnSpc>
              <a:spcBef>
                <a:spcPct val="0"/>
              </a:spcBef>
            </a:pPr>
            <a:r>
              <a:rPr lang="en-US" b="true" sz="100" spc="0">
                <a:solidFill>
                  <a:srgbClr val="000000"/>
                </a:solidFill>
                <a:latin typeface="Times New Roman Bold"/>
                <a:ea typeface="Times New Roman Bold"/>
                <a:cs typeface="Times New Roman Bold"/>
                <a:sym typeface="Times New Roman Bold"/>
              </a:rPr>
              <a:t>1</a:t>
            </a:r>
            <a:r>
              <a:rPr lang="en-US" sz="100" spc="0">
                <a:solidFill>
                  <a:srgbClr val="000000"/>
                </a:solidFill>
                <a:latin typeface="Times New Roman"/>
                <a:ea typeface="Times New Roman"/>
                <a:cs typeface="Times New Roman"/>
                <a:sym typeface="Times New Roman"/>
              </a:rPr>
              <a:t>)</a:t>
            </a:r>
            <a:r>
              <a:rPr lang="en-US" sz="100" spc="0">
                <a:solidFill>
                  <a:srgbClr val="000000"/>
                </a:solidFill>
                <a:latin typeface="Times New Roman"/>
                <a:ea typeface="Times New Roman"/>
                <a:cs typeface="Times New Roman"/>
                <a:sym typeface="Times New Roman"/>
              </a:rPr>
              <a:t>ACETONE : V= (5*105)/784 = 637.5 M3/DAY</a:t>
            </a:r>
          </a:p>
          <a:p>
            <a:pPr algn="l">
              <a:lnSpc>
                <a:spcPts val="93"/>
              </a:lnSpc>
              <a:spcBef>
                <a:spcPct val="0"/>
              </a:spcBef>
            </a:pPr>
          </a:p>
          <a:p>
            <a:pPr algn="l">
              <a:lnSpc>
                <a:spcPts val="93"/>
              </a:lnSpc>
              <a:spcBef>
                <a:spcPct val="0"/>
              </a:spcBef>
            </a:pPr>
            <a:r>
              <a:rPr lang="en-US" sz="100" spc="0">
                <a:solidFill>
                  <a:srgbClr val="000000"/>
                </a:solidFill>
                <a:latin typeface="Times New Roman"/>
                <a:ea typeface="Times New Roman"/>
                <a:cs typeface="Times New Roman"/>
                <a:sym typeface="Times New Roman"/>
              </a:rPr>
              <a:t> FOR 2 MONTHS = 631-75 M^3/DAY*60 DAYS</a:t>
            </a:r>
          </a:p>
          <a:p>
            <a:pPr algn="l">
              <a:lnSpc>
                <a:spcPts val="93"/>
              </a:lnSpc>
              <a:spcBef>
                <a:spcPct val="0"/>
              </a:spcBef>
            </a:pPr>
            <a:r>
              <a:rPr lang="en-US" sz="100" spc="0">
                <a:solidFill>
                  <a:srgbClr val="000000"/>
                </a:solidFill>
                <a:latin typeface="Times New Roman"/>
                <a:ea typeface="Times New Roman"/>
                <a:cs typeface="Times New Roman"/>
                <a:sym typeface="Times New Roman"/>
              </a:rPr>
              <a:t>                                =38265 M</a:t>
            </a:r>
          </a:p>
          <a:p>
            <a:pPr algn="l">
              <a:lnSpc>
                <a:spcPts val="93"/>
              </a:lnSpc>
              <a:spcBef>
                <a:spcPct val="0"/>
              </a:spcBef>
            </a:pPr>
            <a:r>
              <a:rPr lang="en-US" sz="100" spc="0">
                <a:solidFill>
                  <a:srgbClr val="000000"/>
                </a:solidFill>
                <a:latin typeface="Times New Roman"/>
                <a:ea typeface="Times New Roman"/>
                <a:cs typeface="Times New Roman"/>
                <a:sym typeface="Times New Roman"/>
              </a:rPr>
              <a:t>CONSIDERING BUFFER FOR I MOUTH AND STORAGE OF WATE WE ARE MAKING I STORAGE  TANKS OF</a:t>
            </a:r>
          </a:p>
          <a:p>
            <a:pPr algn="l">
              <a:lnSpc>
                <a:spcPts val="93"/>
              </a:lnSpc>
              <a:spcBef>
                <a:spcPct val="0"/>
              </a:spcBef>
            </a:pPr>
            <a:r>
              <a:rPr lang="en-US" sz="100" spc="0">
                <a:solidFill>
                  <a:srgbClr val="000000"/>
                </a:solidFill>
                <a:latin typeface="Times New Roman"/>
                <a:ea typeface="Times New Roman"/>
                <a:cs typeface="Times New Roman"/>
                <a:sym typeface="Times New Roman"/>
              </a:rPr>
              <a:t> V= 38765/4 = 9566.25</a:t>
            </a:r>
          </a:p>
          <a:p>
            <a:pPr algn="l">
              <a:lnSpc>
                <a:spcPts val="93"/>
              </a:lnSpc>
              <a:spcBef>
                <a:spcPct val="0"/>
              </a:spcBef>
            </a:pPr>
          </a:p>
          <a:p>
            <a:pPr algn="l">
              <a:lnSpc>
                <a:spcPts val="93"/>
              </a:lnSpc>
              <a:spcBef>
                <a:spcPct val="0"/>
              </a:spcBef>
            </a:pPr>
            <a:r>
              <a:rPr lang="en-US" sz="100" spc="0">
                <a:solidFill>
                  <a:srgbClr val="000000"/>
                </a:solidFill>
                <a:latin typeface="Times New Roman"/>
                <a:ea typeface="Times New Roman"/>
                <a:cs typeface="Times New Roman"/>
                <a:sym typeface="Times New Roman"/>
              </a:rPr>
              <a:t>MATERIAL: STAINLESS STEEL.</a:t>
            </a:r>
          </a:p>
          <a:p>
            <a:pPr algn="l">
              <a:lnSpc>
                <a:spcPts val="93"/>
              </a:lnSpc>
              <a:spcBef>
                <a:spcPct val="0"/>
              </a:spcBef>
            </a:pPr>
            <a:r>
              <a:rPr lang="en-US" sz="100" spc="0">
                <a:solidFill>
                  <a:srgbClr val="000000"/>
                </a:solidFill>
                <a:latin typeface="Times New Roman"/>
                <a:ea typeface="Times New Roman"/>
                <a:cs typeface="Times New Roman"/>
                <a:sym typeface="Times New Roman"/>
              </a:rPr>
              <a:t> DIMENSIONS OF TANK: (H/D)= 1.5</a:t>
            </a:r>
          </a:p>
          <a:p>
            <a:pPr algn="l">
              <a:lnSpc>
                <a:spcPts val="93"/>
              </a:lnSpc>
              <a:spcBef>
                <a:spcPct val="0"/>
              </a:spcBef>
            </a:pPr>
            <a:r>
              <a:rPr lang="en-US" sz="100" spc="0">
                <a:solidFill>
                  <a:srgbClr val="000000"/>
                </a:solidFill>
                <a:latin typeface="Times New Roman"/>
                <a:ea typeface="Times New Roman"/>
                <a:cs typeface="Times New Roman"/>
                <a:sym typeface="Times New Roman"/>
              </a:rPr>
              <a:t>=PI*(R^2)*H = 9566-25 =10811.69</a:t>
            </a:r>
          </a:p>
          <a:p>
            <a:pPr algn="l">
              <a:lnSpc>
                <a:spcPts val="93"/>
              </a:lnSpc>
              <a:spcBef>
                <a:spcPct val="0"/>
              </a:spcBef>
            </a:pPr>
            <a:r>
              <a:rPr lang="en-US" sz="100" spc="0">
                <a:solidFill>
                  <a:srgbClr val="000000"/>
                </a:solidFill>
                <a:latin typeface="Times New Roman"/>
                <a:ea typeface="Times New Roman"/>
                <a:cs typeface="Times New Roman"/>
                <a:sym typeface="Times New Roman"/>
              </a:rPr>
              <a:t>=15 JID3 = 9566-25 =D-9-33 Ш</a:t>
            </a:r>
          </a:p>
          <a:p>
            <a:pPr algn="l">
              <a:lnSpc>
                <a:spcPts val="93"/>
              </a:lnSpc>
              <a:spcBef>
                <a:spcPct val="0"/>
              </a:spcBef>
            </a:pPr>
            <a:r>
              <a:rPr lang="en-US" sz="100" spc="0">
                <a:solidFill>
                  <a:srgbClr val="000000"/>
                </a:solidFill>
                <a:latin typeface="Times New Roman"/>
                <a:ea typeface="Times New Roman"/>
                <a:cs typeface="Times New Roman"/>
                <a:sym typeface="Times New Roman"/>
              </a:rPr>
              <a:t>=H=9.33X1.5 = 18.995 1</a:t>
            </a:r>
          </a:p>
          <a:p>
            <a:pPr algn="l">
              <a:lnSpc>
                <a:spcPts val="93"/>
              </a:lnSpc>
              <a:spcBef>
                <a:spcPct val="0"/>
              </a:spcBef>
            </a:pPr>
            <a:r>
              <a:rPr lang="en-US" sz="100" spc="0">
                <a:solidFill>
                  <a:srgbClr val="000000"/>
                </a:solidFill>
                <a:latin typeface="Times New Roman"/>
                <a:ea typeface="Times New Roman"/>
                <a:cs typeface="Times New Roman"/>
                <a:sym typeface="Times New Roman"/>
              </a:rPr>
              <a:t>CONSIDERING SAFETY FACTOR = 13.995×1.3 = 18.194M = H</a:t>
            </a:r>
          </a:p>
          <a:p>
            <a:pPr algn="l">
              <a:lnSpc>
                <a:spcPts val="93"/>
              </a:lnSpc>
              <a:spcBef>
                <a:spcPct val="0"/>
              </a:spcBef>
            </a:pPr>
          </a:p>
          <a:p>
            <a:pPr algn="l">
              <a:lnSpc>
                <a:spcPts val="93"/>
              </a:lnSpc>
              <a:spcBef>
                <a:spcPct val="0"/>
              </a:spcBef>
            </a:pPr>
          </a:p>
          <a:p>
            <a:pPr algn="l">
              <a:lnSpc>
                <a:spcPts val="93"/>
              </a:lnSpc>
              <a:spcBef>
                <a:spcPct val="0"/>
              </a:spcBef>
            </a:pPr>
          </a:p>
        </p:txBody>
      </p:sp>
      <p:sp>
        <p:nvSpPr>
          <p:cNvPr name="TextBox 4" id="4"/>
          <p:cNvSpPr txBox="true"/>
          <p:nvPr/>
        </p:nvSpPr>
        <p:spPr>
          <a:xfrm rot="0">
            <a:off x="187036" y="529444"/>
            <a:ext cx="17259300" cy="10119837"/>
          </a:xfrm>
          <a:prstGeom prst="rect">
            <a:avLst/>
          </a:prstGeom>
        </p:spPr>
        <p:txBody>
          <a:bodyPr anchor="t" rtlCol="false" tIns="0" lIns="0" bIns="0" rIns="0">
            <a:spAutoFit/>
          </a:bodyPr>
          <a:lstStyle/>
          <a:p>
            <a:pPr algn="l">
              <a:lnSpc>
                <a:spcPts val="4033"/>
              </a:lnSpc>
              <a:spcBef>
                <a:spcPct val="0"/>
              </a:spcBef>
            </a:pPr>
            <a:r>
              <a:rPr lang="en-US" b="true" sz="2881">
                <a:solidFill>
                  <a:srgbClr val="000000"/>
                </a:solidFill>
                <a:latin typeface="Times New Roman Bold"/>
                <a:ea typeface="Times New Roman Bold"/>
                <a:cs typeface="Times New Roman Bold"/>
                <a:sym typeface="Times New Roman Bold"/>
              </a:rPr>
              <a:t>ACETONE :</a:t>
            </a:r>
            <a:r>
              <a:rPr lang="en-US" sz="2881">
                <a:solidFill>
                  <a:srgbClr val="000000"/>
                </a:solidFill>
                <a:latin typeface="Times New Roman"/>
                <a:ea typeface="Times New Roman"/>
                <a:cs typeface="Times New Roman"/>
                <a:sym typeface="Times New Roman"/>
              </a:rPr>
              <a:t> </a:t>
            </a:r>
          </a:p>
          <a:p>
            <a:pPr algn="l">
              <a:lnSpc>
                <a:spcPts val="4033"/>
              </a:lnSpc>
              <a:spcBef>
                <a:spcPct val="0"/>
              </a:spcBef>
            </a:pPr>
            <a:r>
              <a:rPr lang="en-US" sz="2881">
                <a:solidFill>
                  <a:srgbClr val="000000"/>
                </a:solidFill>
                <a:latin typeface="Times New Roman"/>
                <a:ea typeface="Times New Roman"/>
                <a:cs typeface="Times New Roman"/>
                <a:sym typeface="Times New Roman"/>
              </a:rPr>
              <a:t>V=( 5x10^5 )/(784)=637.75m^3/day</a:t>
            </a:r>
          </a:p>
          <a:p>
            <a:pPr algn="l">
              <a:lnSpc>
                <a:spcPts val="4033"/>
              </a:lnSpc>
              <a:spcBef>
                <a:spcPct val="0"/>
              </a:spcBef>
            </a:pPr>
            <a:r>
              <a:rPr lang="en-US" sz="2881">
                <a:solidFill>
                  <a:srgbClr val="000000"/>
                </a:solidFill>
                <a:latin typeface="Times New Roman"/>
                <a:ea typeface="Times New Roman"/>
                <a:cs typeface="Times New Roman"/>
                <a:sym typeface="Times New Roman"/>
              </a:rPr>
              <a:t> For 2 months = 637.75 m³/day *60 days</a:t>
            </a:r>
          </a:p>
          <a:p>
            <a:pPr algn="l">
              <a:lnSpc>
                <a:spcPts val="4033"/>
              </a:lnSpc>
              <a:spcBef>
                <a:spcPct val="0"/>
              </a:spcBef>
            </a:pPr>
            <a:r>
              <a:rPr lang="en-US" sz="2881">
                <a:solidFill>
                  <a:srgbClr val="000000"/>
                </a:solidFill>
                <a:latin typeface="Times New Roman"/>
                <a:ea typeface="Times New Roman"/>
                <a:cs typeface="Times New Roman"/>
                <a:sym typeface="Times New Roman"/>
              </a:rPr>
              <a:t>                           = 38265 m3</a:t>
            </a:r>
          </a:p>
          <a:p>
            <a:pPr algn="l">
              <a:lnSpc>
                <a:spcPts val="4033"/>
              </a:lnSpc>
              <a:spcBef>
                <a:spcPct val="0"/>
              </a:spcBef>
            </a:pPr>
          </a:p>
          <a:p>
            <a:pPr algn="l">
              <a:lnSpc>
                <a:spcPts val="4033"/>
              </a:lnSpc>
              <a:spcBef>
                <a:spcPct val="0"/>
              </a:spcBef>
            </a:pPr>
            <a:r>
              <a:rPr lang="en-US" sz="2881">
                <a:solidFill>
                  <a:srgbClr val="000000"/>
                </a:solidFill>
                <a:latin typeface="Times New Roman"/>
                <a:ea typeface="Times New Roman"/>
                <a:cs typeface="Times New Roman"/>
                <a:sym typeface="Times New Roman"/>
              </a:rPr>
              <a:t>Considering buffer for one month and storage.</a:t>
            </a:r>
          </a:p>
          <a:p>
            <a:pPr algn="l">
              <a:lnSpc>
                <a:spcPts val="4033"/>
              </a:lnSpc>
              <a:spcBef>
                <a:spcPct val="0"/>
              </a:spcBef>
            </a:pPr>
            <a:r>
              <a:rPr lang="en-US" sz="2881">
                <a:solidFill>
                  <a:srgbClr val="000000"/>
                </a:solidFill>
                <a:latin typeface="Times New Roman"/>
                <a:ea typeface="Times New Roman"/>
                <a:cs typeface="Times New Roman"/>
                <a:sym typeface="Times New Roman"/>
              </a:rPr>
              <a:t>We are making four storage tanks of V= 38265/4 = 9565.25 m^3</a:t>
            </a:r>
          </a:p>
          <a:p>
            <a:pPr algn="l">
              <a:lnSpc>
                <a:spcPts val="4033"/>
              </a:lnSpc>
              <a:spcBef>
                <a:spcPct val="0"/>
              </a:spcBef>
            </a:pPr>
          </a:p>
          <a:p>
            <a:pPr algn="l">
              <a:lnSpc>
                <a:spcPts val="4033"/>
              </a:lnSpc>
              <a:spcBef>
                <a:spcPct val="0"/>
              </a:spcBef>
            </a:pPr>
            <a:r>
              <a:rPr lang="en-US" sz="2881">
                <a:solidFill>
                  <a:srgbClr val="000000"/>
                </a:solidFill>
                <a:latin typeface="Times New Roman"/>
                <a:ea typeface="Times New Roman"/>
                <a:cs typeface="Times New Roman"/>
                <a:sym typeface="Times New Roman"/>
              </a:rPr>
              <a:t>Material==&gt;&gt; Stainless steel. </a:t>
            </a:r>
          </a:p>
          <a:p>
            <a:pPr algn="l">
              <a:lnSpc>
                <a:spcPts val="4033"/>
              </a:lnSpc>
              <a:spcBef>
                <a:spcPct val="0"/>
              </a:spcBef>
            </a:pPr>
            <a:r>
              <a:rPr lang="en-US" sz="2881">
                <a:solidFill>
                  <a:srgbClr val="000000"/>
                </a:solidFill>
                <a:latin typeface="Times New Roman"/>
                <a:ea typeface="Times New Roman"/>
                <a:cs typeface="Times New Roman"/>
                <a:sym typeface="Times New Roman"/>
              </a:rPr>
              <a:t>Dimensions of tank: (H/D)= 1.5</a:t>
            </a:r>
          </a:p>
          <a:p>
            <a:pPr algn="l">
              <a:lnSpc>
                <a:spcPts val="4033"/>
              </a:lnSpc>
              <a:spcBef>
                <a:spcPct val="0"/>
              </a:spcBef>
            </a:pPr>
            <a:r>
              <a:rPr lang="en-US" sz="2881">
                <a:solidFill>
                  <a:srgbClr val="000000"/>
                </a:solidFill>
                <a:latin typeface="Times New Roman"/>
                <a:ea typeface="Times New Roman"/>
                <a:cs typeface="Times New Roman"/>
                <a:sym typeface="Times New Roman"/>
              </a:rPr>
              <a:t>=&gt; πr^2 H = 9566.25</a:t>
            </a:r>
          </a:p>
          <a:p>
            <a:pPr algn="l">
              <a:lnSpc>
                <a:spcPts val="4033"/>
              </a:lnSpc>
              <a:spcBef>
                <a:spcPct val="0"/>
              </a:spcBef>
            </a:pPr>
            <a:r>
              <a:rPr lang="en-US" sz="2881">
                <a:solidFill>
                  <a:srgbClr val="000000"/>
                </a:solidFill>
                <a:latin typeface="Times New Roman"/>
                <a:ea typeface="Times New Roman"/>
                <a:cs typeface="Times New Roman"/>
                <a:sym typeface="Times New Roman"/>
              </a:rPr>
              <a:t>=&gt;(1.5/4)*πD^3 = 9566.25 </a:t>
            </a:r>
          </a:p>
          <a:p>
            <a:pPr algn="l">
              <a:lnSpc>
                <a:spcPts val="4033"/>
              </a:lnSpc>
              <a:spcBef>
                <a:spcPct val="0"/>
              </a:spcBef>
            </a:pPr>
          </a:p>
          <a:p>
            <a:pPr algn="l">
              <a:lnSpc>
                <a:spcPts val="4033"/>
              </a:lnSpc>
              <a:spcBef>
                <a:spcPct val="0"/>
              </a:spcBef>
            </a:pPr>
            <a:r>
              <a:rPr lang="en-US" sz="2881">
                <a:solidFill>
                  <a:srgbClr val="000000"/>
                </a:solidFill>
                <a:latin typeface="Times New Roman"/>
                <a:ea typeface="Times New Roman"/>
                <a:cs typeface="Times New Roman"/>
                <a:sym typeface="Times New Roman"/>
              </a:rPr>
              <a:t>D=9.33 m </a:t>
            </a:r>
          </a:p>
          <a:p>
            <a:pPr algn="l">
              <a:lnSpc>
                <a:spcPts val="4033"/>
              </a:lnSpc>
              <a:spcBef>
                <a:spcPct val="0"/>
              </a:spcBef>
            </a:pPr>
            <a:r>
              <a:rPr lang="en-US" sz="2881">
                <a:solidFill>
                  <a:srgbClr val="000000"/>
                </a:solidFill>
                <a:latin typeface="Times New Roman"/>
                <a:ea typeface="Times New Roman"/>
                <a:cs typeface="Times New Roman"/>
                <a:sym typeface="Times New Roman"/>
              </a:rPr>
              <a:t>H=9.33*1.5 = 13.995 m</a:t>
            </a:r>
          </a:p>
          <a:p>
            <a:pPr algn="l">
              <a:lnSpc>
                <a:spcPts val="4033"/>
              </a:lnSpc>
              <a:spcBef>
                <a:spcPct val="0"/>
              </a:spcBef>
            </a:pPr>
          </a:p>
          <a:p>
            <a:pPr algn="l">
              <a:lnSpc>
                <a:spcPts val="4033"/>
              </a:lnSpc>
              <a:spcBef>
                <a:spcPct val="0"/>
              </a:spcBef>
            </a:pPr>
            <a:r>
              <a:rPr lang="en-US" sz="2881">
                <a:solidFill>
                  <a:srgbClr val="000000"/>
                </a:solidFill>
                <a:latin typeface="Times New Roman"/>
                <a:ea typeface="Times New Roman"/>
                <a:cs typeface="Times New Roman"/>
                <a:sym typeface="Times New Roman"/>
              </a:rPr>
              <a:t>Considering safety factor = 13.995*1.3 = 18.194 m = H</a:t>
            </a:r>
          </a:p>
          <a:p>
            <a:pPr algn="l">
              <a:lnSpc>
                <a:spcPts val="4033"/>
              </a:lnSpc>
              <a:spcBef>
                <a:spcPct val="0"/>
              </a:spcBef>
            </a:pPr>
          </a:p>
          <a:p>
            <a:pPr algn="l">
              <a:lnSpc>
                <a:spcPts val="4033"/>
              </a:lnSpc>
              <a:spcBef>
                <a:spcPct val="0"/>
              </a:spcBef>
            </a:pPr>
            <a:r>
              <a:rPr lang="en-US" sz="2881">
                <a:solidFill>
                  <a:srgbClr val="000000"/>
                </a:solidFill>
                <a:latin typeface="Times New Roman"/>
                <a:ea typeface="Times New Roman"/>
                <a:cs typeface="Times New Roman"/>
                <a:sym typeface="Times New Roman"/>
              </a:rPr>
              <a:t>Thickness = 2.5 mm </a:t>
            </a:r>
          </a:p>
          <a:p>
            <a:pPr algn="l">
              <a:lnSpc>
                <a:spcPts val="3893"/>
              </a:lnSpc>
              <a:spcBef>
                <a:spcPct val="0"/>
              </a:spcBef>
            </a:pPr>
            <a:r>
              <a:rPr lang="en-US" sz="2781">
                <a:solidFill>
                  <a:srgbClr val="000000"/>
                </a:solidFill>
                <a:latin typeface="Times New Roman"/>
                <a:ea typeface="Times New Roman"/>
                <a:cs typeface="Times New Roman"/>
                <a:sym typeface="Times New Roman"/>
              </a:rPr>
              <a:t> </a:t>
            </a:r>
          </a:p>
        </p:txBody>
      </p:sp>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16482" y="342265"/>
            <a:ext cx="18288000" cy="9478645"/>
          </a:xfrm>
          <a:prstGeom prst="rect">
            <a:avLst/>
          </a:prstGeom>
        </p:spPr>
        <p:txBody>
          <a:bodyPr anchor="t" rtlCol="false" tIns="0" lIns="0" bIns="0" rIns="0">
            <a:spAutoFit/>
          </a:bodyPr>
          <a:lstStyle/>
          <a:p>
            <a:pPr algn="l">
              <a:lnSpc>
                <a:spcPts val="4129"/>
              </a:lnSpc>
              <a:spcBef>
                <a:spcPct val="0"/>
              </a:spcBef>
            </a:pPr>
            <a:r>
              <a:rPr lang="en-US" sz="2949">
                <a:solidFill>
                  <a:srgbClr val="000000"/>
                </a:solidFill>
                <a:latin typeface="Times New Roman"/>
                <a:ea typeface="Times New Roman"/>
                <a:cs typeface="Times New Roman"/>
                <a:sym typeface="Times New Roman"/>
              </a:rPr>
              <a:t> </a:t>
            </a:r>
            <a:r>
              <a:rPr lang="en-US" b="true" sz="2949">
                <a:solidFill>
                  <a:srgbClr val="000000"/>
                </a:solidFill>
                <a:latin typeface="Times New Roman Bold"/>
                <a:ea typeface="Times New Roman Bold"/>
                <a:cs typeface="Times New Roman Bold"/>
                <a:sym typeface="Times New Roman Bold"/>
              </a:rPr>
              <a:t>PHENOL:</a:t>
            </a:r>
          </a:p>
          <a:p>
            <a:pPr algn="l">
              <a:lnSpc>
                <a:spcPts val="4129"/>
              </a:lnSpc>
              <a:spcBef>
                <a:spcPct val="0"/>
              </a:spcBef>
            </a:pPr>
            <a:r>
              <a:rPr lang="en-US" b="true" sz="2949">
                <a:solidFill>
                  <a:srgbClr val="000000"/>
                </a:solidFill>
                <a:latin typeface="Times New Roman Bold"/>
                <a:ea typeface="Times New Roman Bold"/>
                <a:cs typeface="Times New Roman Bold"/>
                <a:sym typeface="Times New Roman Bold"/>
              </a:rPr>
              <a:t> </a:t>
            </a:r>
            <a:r>
              <a:rPr lang="en-US" sz="2949">
                <a:solidFill>
                  <a:srgbClr val="000000"/>
                </a:solidFill>
                <a:latin typeface="Times New Roman"/>
                <a:ea typeface="Times New Roman"/>
                <a:cs typeface="Times New Roman"/>
                <a:sym typeface="Times New Roman"/>
              </a:rPr>
              <a:t>V= 810344.9/1058 = 765.92 m^3/day </a:t>
            </a:r>
          </a:p>
          <a:p>
            <a:pPr algn="l">
              <a:lnSpc>
                <a:spcPts val="4129"/>
              </a:lnSpc>
              <a:spcBef>
                <a:spcPct val="0"/>
              </a:spcBef>
            </a:pPr>
            <a:r>
              <a:rPr lang="en-US" sz="2949">
                <a:solidFill>
                  <a:srgbClr val="000000"/>
                </a:solidFill>
                <a:latin typeface="Times New Roman"/>
                <a:ea typeface="Times New Roman"/>
                <a:cs typeface="Times New Roman"/>
                <a:sym typeface="Times New Roman"/>
              </a:rPr>
              <a:t> For 2 months = 45955.29 m^3</a:t>
            </a:r>
          </a:p>
          <a:p>
            <a:pPr algn="l">
              <a:lnSpc>
                <a:spcPts val="4129"/>
              </a:lnSpc>
              <a:spcBef>
                <a:spcPct val="0"/>
              </a:spcBef>
            </a:pPr>
          </a:p>
          <a:p>
            <a:pPr algn="l">
              <a:lnSpc>
                <a:spcPts val="4129"/>
              </a:lnSpc>
              <a:spcBef>
                <a:spcPct val="0"/>
              </a:spcBef>
            </a:pPr>
            <a:r>
              <a:rPr lang="en-US" sz="2949">
                <a:solidFill>
                  <a:srgbClr val="000000"/>
                </a:solidFill>
                <a:latin typeface="Times New Roman"/>
                <a:ea typeface="Times New Roman"/>
                <a:cs typeface="Times New Roman"/>
                <a:sym typeface="Times New Roman"/>
              </a:rPr>
              <a:t>For 1 tank = 45955.291/4=11488.82 m^3</a:t>
            </a:r>
          </a:p>
          <a:p>
            <a:pPr algn="l">
              <a:lnSpc>
                <a:spcPts val="4129"/>
              </a:lnSpc>
              <a:spcBef>
                <a:spcPct val="0"/>
              </a:spcBef>
            </a:pPr>
          </a:p>
          <a:p>
            <a:pPr algn="l">
              <a:lnSpc>
                <a:spcPts val="4129"/>
              </a:lnSpc>
              <a:spcBef>
                <a:spcPct val="0"/>
              </a:spcBef>
            </a:pPr>
            <a:r>
              <a:rPr lang="en-US" sz="2949">
                <a:solidFill>
                  <a:srgbClr val="000000"/>
                </a:solidFill>
                <a:latin typeface="Times New Roman"/>
                <a:ea typeface="Times New Roman"/>
                <a:cs typeface="Times New Roman"/>
                <a:sym typeface="Times New Roman"/>
              </a:rPr>
              <a:t>Material: Stainless Steel </a:t>
            </a:r>
          </a:p>
          <a:p>
            <a:pPr algn="l">
              <a:lnSpc>
                <a:spcPts val="4129"/>
              </a:lnSpc>
              <a:spcBef>
                <a:spcPct val="0"/>
              </a:spcBef>
            </a:pPr>
            <a:r>
              <a:rPr lang="en-US" sz="2949">
                <a:solidFill>
                  <a:srgbClr val="000000"/>
                </a:solidFill>
                <a:latin typeface="Times New Roman"/>
                <a:ea typeface="Times New Roman"/>
                <a:cs typeface="Times New Roman"/>
                <a:sym typeface="Times New Roman"/>
              </a:rPr>
              <a:t>Dimensions of tank: (H/D) = 1.5</a:t>
            </a:r>
          </a:p>
          <a:p>
            <a:pPr algn="l">
              <a:lnSpc>
                <a:spcPts val="4129"/>
              </a:lnSpc>
              <a:spcBef>
                <a:spcPct val="0"/>
              </a:spcBef>
            </a:pPr>
          </a:p>
          <a:p>
            <a:pPr algn="l">
              <a:lnSpc>
                <a:spcPts val="4129"/>
              </a:lnSpc>
              <a:spcBef>
                <a:spcPct val="0"/>
              </a:spcBef>
            </a:pPr>
            <a:r>
              <a:rPr lang="en-US" sz="2949">
                <a:solidFill>
                  <a:srgbClr val="000000"/>
                </a:solidFill>
                <a:latin typeface="Times New Roman"/>
                <a:ea typeface="Times New Roman"/>
                <a:cs typeface="Times New Roman"/>
                <a:sym typeface="Times New Roman"/>
              </a:rPr>
              <a:t>=&gt; π*r^2*H= 11488.82 </a:t>
            </a:r>
          </a:p>
          <a:p>
            <a:pPr algn="l">
              <a:lnSpc>
                <a:spcPts val="4129"/>
              </a:lnSpc>
              <a:spcBef>
                <a:spcPct val="0"/>
              </a:spcBef>
            </a:pPr>
            <a:r>
              <a:rPr lang="en-US" sz="2949">
                <a:solidFill>
                  <a:srgbClr val="000000"/>
                </a:solidFill>
                <a:latin typeface="Times New Roman"/>
                <a:ea typeface="Times New Roman"/>
                <a:cs typeface="Times New Roman"/>
                <a:sym typeface="Times New Roman"/>
              </a:rPr>
              <a:t>=&gt;(1.5/4) *π*D^3=11488.82 </a:t>
            </a:r>
          </a:p>
          <a:p>
            <a:pPr algn="l">
              <a:lnSpc>
                <a:spcPts val="4129"/>
              </a:lnSpc>
              <a:spcBef>
                <a:spcPct val="0"/>
              </a:spcBef>
            </a:pPr>
            <a:r>
              <a:rPr lang="en-US" sz="2949">
                <a:solidFill>
                  <a:srgbClr val="000000"/>
                </a:solidFill>
                <a:latin typeface="Times New Roman"/>
                <a:ea typeface="Times New Roman"/>
                <a:cs typeface="Times New Roman"/>
                <a:sym typeface="Times New Roman"/>
              </a:rPr>
              <a:t>=&gt; D^3=29752.01.</a:t>
            </a:r>
          </a:p>
          <a:p>
            <a:pPr algn="l">
              <a:lnSpc>
                <a:spcPts val="4129"/>
              </a:lnSpc>
              <a:spcBef>
                <a:spcPct val="0"/>
              </a:spcBef>
            </a:pPr>
            <a:r>
              <a:rPr lang="en-US" sz="2949">
                <a:solidFill>
                  <a:srgbClr val="000000"/>
                </a:solidFill>
                <a:latin typeface="Times New Roman"/>
                <a:ea typeface="Times New Roman"/>
                <a:cs typeface="Times New Roman"/>
                <a:sym typeface="Times New Roman"/>
              </a:rPr>
              <a:t>=&gt;D=21.36 m</a:t>
            </a:r>
          </a:p>
          <a:p>
            <a:pPr algn="l">
              <a:lnSpc>
                <a:spcPts val="4129"/>
              </a:lnSpc>
              <a:spcBef>
                <a:spcPct val="0"/>
              </a:spcBef>
            </a:pPr>
            <a:r>
              <a:rPr lang="en-US" sz="2949">
                <a:solidFill>
                  <a:srgbClr val="000000"/>
                </a:solidFill>
                <a:latin typeface="Times New Roman"/>
                <a:ea typeface="Times New Roman"/>
                <a:cs typeface="Times New Roman"/>
                <a:sym typeface="Times New Roman"/>
              </a:rPr>
              <a:t>H=21.36 * 1.5 = 32.05 m</a:t>
            </a:r>
          </a:p>
          <a:p>
            <a:pPr algn="l">
              <a:lnSpc>
                <a:spcPts val="4129"/>
              </a:lnSpc>
              <a:spcBef>
                <a:spcPct val="0"/>
              </a:spcBef>
            </a:pPr>
          </a:p>
          <a:p>
            <a:pPr algn="l">
              <a:lnSpc>
                <a:spcPts val="4129"/>
              </a:lnSpc>
              <a:spcBef>
                <a:spcPct val="0"/>
              </a:spcBef>
            </a:pPr>
            <a:r>
              <a:rPr lang="en-US" sz="2949">
                <a:solidFill>
                  <a:srgbClr val="000000"/>
                </a:solidFill>
                <a:latin typeface="Times New Roman"/>
                <a:ea typeface="Times New Roman"/>
                <a:cs typeface="Times New Roman"/>
                <a:sym typeface="Times New Roman"/>
              </a:rPr>
              <a:t>Considering safety factor= 32.05*1.3= 41.66m = H</a:t>
            </a:r>
          </a:p>
          <a:p>
            <a:pPr algn="l">
              <a:lnSpc>
                <a:spcPts val="4129"/>
              </a:lnSpc>
              <a:spcBef>
                <a:spcPct val="0"/>
              </a:spcBef>
            </a:pPr>
          </a:p>
          <a:p>
            <a:pPr algn="l">
              <a:lnSpc>
                <a:spcPts val="4129"/>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0459" y="558137"/>
            <a:ext cx="7961069" cy="9372151"/>
          </a:xfrm>
          <a:prstGeom prst="rect">
            <a:avLst/>
          </a:prstGeom>
        </p:spPr>
        <p:txBody>
          <a:bodyPr anchor="t" rtlCol="false" tIns="0" lIns="0" bIns="0" rIns="0">
            <a:spAutoFit/>
          </a:bodyPr>
          <a:lstStyle/>
          <a:p>
            <a:pPr algn="l">
              <a:lnSpc>
                <a:spcPts val="3911"/>
              </a:lnSpc>
              <a:spcBef>
                <a:spcPct val="0"/>
              </a:spcBef>
            </a:pPr>
            <a:r>
              <a:rPr lang="en-US" b="true" sz="2793">
                <a:solidFill>
                  <a:srgbClr val="000000"/>
                </a:solidFill>
                <a:latin typeface="Times New Roman Bold"/>
                <a:ea typeface="Times New Roman Bold"/>
                <a:cs typeface="Times New Roman Bold"/>
                <a:sym typeface="Times New Roman Bold"/>
              </a:rPr>
              <a:t>CUMENE:</a:t>
            </a:r>
            <a:r>
              <a:rPr lang="en-US" sz="2793">
                <a:solidFill>
                  <a:srgbClr val="000000"/>
                </a:solidFill>
                <a:latin typeface="Times New Roman"/>
                <a:ea typeface="Times New Roman"/>
                <a:cs typeface="Times New Roman"/>
                <a:sym typeface="Times New Roman"/>
              </a:rPr>
              <a:t> </a:t>
            </a:r>
          </a:p>
          <a:p>
            <a:pPr algn="l">
              <a:lnSpc>
                <a:spcPts val="3911"/>
              </a:lnSpc>
              <a:spcBef>
                <a:spcPct val="0"/>
              </a:spcBef>
            </a:pPr>
            <a:r>
              <a:rPr lang="en-US" sz="2793">
                <a:solidFill>
                  <a:srgbClr val="000000"/>
                </a:solidFill>
                <a:latin typeface="Times New Roman"/>
                <a:ea typeface="Times New Roman"/>
                <a:cs typeface="Times New Roman"/>
                <a:sym typeface="Times New Roman"/>
              </a:rPr>
              <a:t>V = 2751285.6/862 = 3191.75 m^3/day</a:t>
            </a:r>
          </a:p>
          <a:p>
            <a:pPr algn="l">
              <a:lnSpc>
                <a:spcPts val="3911"/>
              </a:lnSpc>
              <a:spcBef>
                <a:spcPct val="0"/>
              </a:spcBef>
            </a:pPr>
            <a:r>
              <a:rPr lang="en-US" sz="2793">
                <a:solidFill>
                  <a:srgbClr val="000000"/>
                </a:solidFill>
                <a:latin typeface="Times New Roman"/>
                <a:ea typeface="Times New Roman"/>
                <a:cs typeface="Times New Roman"/>
                <a:sym typeface="Times New Roman"/>
              </a:rPr>
              <a:t>For 2 months = 191504.8 m^3</a:t>
            </a:r>
          </a:p>
          <a:p>
            <a:pPr algn="l">
              <a:lnSpc>
                <a:spcPts val="3911"/>
              </a:lnSpc>
              <a:spcBef>
                <a:spcPct val="0"/>
              </a:spcBef>
            </a:pPr>
          </a:p>
          <a:p>
            <a:pPr algn="l">
              <a:lnSpc>
                <a:spcPts val="3911"/>
              </a:lnSpc>
              <a:spcBef>
                <a:spcPct val="0"/>
              </a:spcBef>
            </a:pPr>
            <a:r>
              <a:rPr lang="en-US" sz="2793">
                <a:solidFill>
                  <a:srgbClr val="000000"/>
                </a:solidFill>
                <a:latin typeface="Times New Roman"/>
                <a:ea typeface="Times New Roman"/>
                <a:cs typeface="Times New Roman"/>
                <a:sym typeface="Times New Roman"/>
              </a:rPr>
              <a:t>For 1 tank = 191504.8/4 =47876.2 m^3</a:t>
            </a:r>
          </a:p>
          <a:p>
            <a:pPr algn="l">
              <a:lnSpc>
                <a:spcPts val="3911"/>
              </a:lnSpc>
              <a:spcBef>
                <a:spcPct val="0"/>
              </a:spcBef>
            </a:pPr>
          </a:p>
          <a:p>
            <a:pPr algn="l">
              <a:lnSpc>
                <a:spcPts val="3911"/>
              </a:lnSpc>
              <a:spcBef>
                <a:spcPct val="0"/>
              </a:spcBef>
            </a:pPr>
            <a:r>
              <a:rPr lang="en-US" sz="2793">
                <a:solidFill>
                  <a:srgbClr val="000000"/>
                </a:solidFill>
                <a:latin typeface="Times New Roman"/>
                <a:ea typeface="Times New Roman"/>
                <a:cs typeface="Times New Roman"/>
                <a:sym typeface="Times New Roman"/>
              </a:rPr>
              <a:t>Material: Stainless Steel</a:t>
            </a:r>
          </a:p>
          <a:p>
            <a:pPr algn="l">
              <a:lnSpc>
                <a:spcPts val="3911"/>
              </a:lnSpc>
              <a:spcBef>
                <a:spcPct val="0"/>
              </a:spcBef>
            </a:pPr>
            <a:r>
              <a:rPr lang="en-US" sz="2793">
                <a:solidFill>
                  <a:srgbClr val="000000"/>
                </a:solidFill>
                <a:latin typeface="Times New Roman"/>
                <a:ea typeface="Times New Roman"/>
                <a:cs typeface="Times New Roman"/>
                <a:sym typeface="Times New Roman"/>
              </a:rPr>
              <a:t> Dimensions of tank: (H/D) = 1.5</a:t>
            </a:r>
          </a:p>
          <a:p>
            <a:pPr algn="l">
              <a:lnSpc>
                <a:spcPts val="3911"/>
              </a:lnSpc>
              <a:spcBef>
                <a:spcPct val="0"/>
              </a:spcBef>
            </a:pPr>
          </a:p>
          <a:p>
            <a:pPr algn="l">
              <a:lnSpc>
                <a:spcPts val="3911"/>
              </a:lnSpc>
              <a:spcBef>
                <a:spcPct val="0"/>
              </a:spcBef>
            </a:pPr>
            <a:r>
              <a:rPr lang="en-US" sz="2793">
                <a:solidFill>
                  <a:srgbClr val="000000"/>
                </a:solidFill>
                <a:latin typeface="Times New Roman"/>
                <a:ea typeface="Times New Roman"/>
                <a:cs typeface="Times New Roman"/>
                <a:sym typeface="Times New Roman"/>
              </a:rPr>
              <a:t>π*r^2*H=47876.2 </a:t>
            </a:r>
          </a:p>
          <a:p>
            <a:pPr algn="l">
              <a:lnSpc>
                <a:spcPts val="3911"/>
              </a:lnSpc>
              <a:spcBef>
                <a:spcPct val="0"/>
              </a:spcBef>
            </a:pPr>
            <a:r>
              <a:rPr lang="en-US" sz="2793">
                <a:solidFill>
                  <a:srgbClr val="000000"/>
                </a:solidFill>
                <a:latin typeface="Times New Roman"/>
                <a:ea typeface="Times New Roman"/>
                <a:cs typeface="Times New Roman"/>
                <a:sym typeface="Times New Roman"/>
              </a:rPr>
              <a:t> (1.5/4)*π*D^3=47876.2</a:t>
            </a:r>
          </a:p>
          <a:p>
            <a:pPr algn="l">
              <a:lnSpc>
                <a:spcPts val="3911"/>
              </a:lnSpc>
              <a:spcBef>
                <a:spcPct val="0"/>
              </a:spcBef>
            </a:pPr>
            <a:r>
              <a:rPr lang="en-US" sz="2793">
                <a:solidFill>
                  <a:srgbClr val="000000"/>
                </a:solidFill>
                <a:latin typeface="Times New Roman"/>
                <a:ea typeface="Times New Roman"/>
                <a:cs typeface="Times New Roman"/>
                <a:sym typeface="Times New Roman"/>
              </a:rPr>
              <a:t> D^3=40638.6m^3</a:t>
            </a:r>
          </a:p>
          <a:p>
            <a:pPr algn="l">
              <a:lnSpc>
                <a:spcPts val="3911"/>
              </a:lnSpc>
              <a:spcBef>
                <a:spcPct val="0"/>
              </a:spcBef>
            </a:pPr>
            <a:r>
              <a:rPr lang="en-US" sz="2793">
                <a:solidFill>
                  <a:srgbClr val="000000"/>
                </a:solidFill>
                <a:latin typeface="Times New Roman"/>
                <a:ea typeface="Times New Roman"/>
                <a:cs typeface="Times New Roman"/>
                <a:sym typeface="Times New Roman"/>
              </a:rPr>
              <a:t>D=34.38 m</a:t>
            </a:r>
          </a:p>
          <a:p>
            <a:pPr algn="l">
              <a:lnSpc>
                <a:spcPts val="3911"/>
              </a:lnSpc>
              <a:spcBef>
                <a:spcPct val="0"/>
              </a:spcBef>
            </a:pPr>
          </a:p>
          <a:p>
            <a:pPr algn="l">
              <a:lnSpc>
                <a:spcPts val="3911"/>
              </a:lnSpc>
              <a:spcBef>
                <a:spcPct val="0"/>
              </a:spcBef>
            </a:pPr>
            <a:r>
              <a:rPr lang="en-US" sz="2793">
                <a:solidFill>
                  <a:srgbClr val="000000"/>
                </a:solidFill>
                <a:latin typeface="Times New Roman"/>
                <a:ea typeface="Times New Roman"/>
                <a:cs typeface="Times New Roman"/>
                <a:sym typeface="Times New Roman"/>
              </a:rPr>
              <a:t>H=34-38×1.5=51.57 m</a:t>
            </a:r>
          </a:p>
          <a:p>
            <a:pPr algn="l">
              <a:lnSpc>
                <a:spcPts val="3911"/>
              </a:lnSpc>
              <a:spcBef>
                <a:spcPct val="0"/>
              </a:spcBef>
            </a:pPr>
          </a:p>
          <a:p>
            <a:pPr algn="l">
              <a:lnSpc>
                <a:spcPts val="3911"/>
              </a:lnSpc>
              <a:spcBef>
                <a:spcPct val="0"/>
              </a:spcBef>
            </a:pPr>
            <a:r>
              <a:rPr lang="en-US" sz="2793">
                <a:solidFill>
                  <a:srgbClr val="000000"/>
                </a:solidFill>
                <a:latin typeface="Times New Roman"/>
                <a:ea typeface="Times New Roman"/>
                <a:cs typeface="Times New Roman"/>
                <a:sym typeface="Times New Roman"/>
              </a:rPr>
              <a:t>Considering safety factor= 51.5.7*1.3 = 67.044 m=H</a:t>
            </a:r>
          </a:p>
          <a:p>
            <a:pPr algn="l">
              <a:lnSpc>
                <a:spcPts val="3911"/>
              </a:lnSpc>
              <a:spcBef>
                <a:spcPct val="0"/>
              </a:spcBef>
            </a:pPr>
          </a:p>
          <a:p>
            <a:pPr algn="l">
              <a:lnSpc>
                <a:spcPts val="3911"/>
              </a:lnSpc>
              <a:spcBef>
                <a:spcPct val="0"/>
              </a:spcBef>
            </a:pPr>
            <a:r>
              <a:rPr lang="en-US" sz="2793">
                <a:solidFill>
                  <a:srgbClr val="000000"/>
                </a:solidFill>
                <a:latin typeface="Times New Roman"/>
                <a:ea typeface="Times New Roman"/>
                <a:cs typeface="Times New Roman"/>
                <a:sym typeface="Times New Roman"/>
              </a:rPr>
              <a:t>Thickness: 36 mm </a:t>
            </a: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914400"/>
            <a:ext cx="18288000" cy="9091148"/>
          </a:xfrm>
          <a:prstGeom prst="rect">
            <a:avLst/>
          </a:prstGeom>
        </p:spPr>
        <p:txBody>
          <a:bodyPr anchor="t" rtlCol="false" tIns="0" lIns="0" bIns="0" rIns="0">
            <a:spAutoFit/>
          </a:bodyPr>
          <a:lstStyle/>
          <a:p>
            <a:pPr algn="l">
              <a:lnSpc>
                <a:spcPts val="4033"/>
              </a:lnSpc>
              <a:spcBef>
                <a:spcPct val="0"/>
              </a:spcBef>
            </a:pPr>
            <a:r>
              <a:rPr lang="en-US" b="true" sz="2880">
                <a:solidFill>
                  <a:srgbClr val="000000"/>
                </a:solidFill>
                <a:latin typeface="Times New Roman Bold"/>
                <a:ea typeface="Times New Roman Bold"/>
                <a:cs typeface="Times New Roman Bold"/>
                <a:sym typeface="Times New Roman Bold"/>
              </a:rPr>
              <a:t>BENZENE:</a:t>
            </a:r>
          </a:p>
          <a:p>
            <a:pPr algn="l">
              <a:lnSpc>
                <a:spcPts val="4033"/>
              </a:lnSpc>
              <a:spcBef>
                <a:spcPct val="0"/>
              </a:spcBef>
            </a:pPr>
            <a:r>
              <a:rPr lang="en-US" b="true" sz="2880">
                <a:solidFill>
                  <a:srgbClr val="000000"/>
                </a:solidFill>
                <a:latin typeface="Times New Roman Bold"/>
                <a:ea typeface="Times New Roman Bold"/>
                <a:cs typeface="Times New Roman Bold"/>
                <a:sym typeface="Times New Roman Bold"/>
              </a:rPr>
              <a:t> </a:t>
            </a:r>
            <a:r>
              <a:rPr lang="en-US" sz="2880">
                <a:solidFill>
                  <a:srgbClr val="000000"/>
                </a:solidFill>
                <a:latin typeface="Times New Roman"/>
                <a:ea typeface="Times New Roman"/>
                <a:cs typeface="Times New Roman"/>
                <a:sym typeface="Times New Roman"/>
              </a:rPr>
              <a:t>V=1788335.64/876 = 2041.48 m^3/day</a:t>
            </a:r>
          </a:p>
          <a:p>
            <a:pPr algn="l">
              <a:lnSpc>
                <a:spcPts val="4033"/>
              </a:lnSpc>
              <a:spcBef>
                <a:spcPct val="0"/>
              </a:spcBef>
            </a:pPr>
            <a:r>
              <a:rPr lang="en-US" sz="2880">
                <a:solidFill>
                  <a:srgbClr val="000000"/>
                </a:solidFill>
                <a:latin typeface="Times New Roman"/>
                <a:ea typeface="Times New Roman"/>
                <a:cs typeface="Times New Roman"/>
                <a:sym typeface="Times New Roman"/>
              </a:rPr>
              <a:t> For 2 weeks=28580.72 m^3</a:t>
            </a:r>
          </a:p>
          <a:p>
            <a:pPr algn="l">
              <a:lnSpc>
                <a:spcPts val="4033"/>
              </a:lnSpc>
              <a:spcBef>
                <a:spcPct val="0"/>
              </a:spcBef>
            </a:pPr>
            <a:r>
              <a:rPr lang="en-US" sz="2880">
                <a:solidFill>
                  <a:srgbClr val="000000"/>
                </a:solidFill>
                <a:latin typeface="Times New Roman"/>
                <a:ea typeface="Times New Roman"/>
                <a:cs typeface="Times New Roman"/>
                <a:sym typeface="Times New Roman"/>
              </a:rPr>
              <a:t>For 1 tauk = 28580.72/4 = 7145.18 m^3</a:t>
            </a:r>
          </a:p>
          <a:p>
            <a:pPr algn="l">
              <a:lnSpc>
                <a:spcPts val="4033"/>
              </a:lnSpc>
              <a:spcBef>
                <a:spcPct val="0"/>
              </a:spcBef>
            </a:pPr>
          </a:p>
          <a:p>
            <a:pPr algn="l">
              <a:lnSpc>
                <a:spcPts val="4033"/>
              </a:lnSpc>
              <a:spcBef>
                <a:spcPct val="0"/>
              </a:spcBef>
            </a:pPr>
            <a:r>
              <a:rPr lang="en-US" sz="2880">
                <a:solidFill>
                  <a:srgbClr val="000000"/>
                </a:solidFill>
                <a:latin typeface="Times New Roman"/>
                <a:ea typeface="Times New Roman"/>
                <a:cs typeface="Times New Roman"/>
                <a:sym typeface="Times New Roman"/>
              </a:rPr>
              <a:t>Material: Stainless steel </a:t>
            </a:r>
          </a:p>
          <a:p>
            <a:pPr algn="l">
              <a:lnSpc>
                <a:spcPts val="4033"/>
              </a:lnSpc>
              <a:spcBef>
                <a:spcPct val="0"/>
              </a:spcBef>
            </a:pPr>
            <a:r>
              <a:rPr lang="en-US" sz="2880">
                <a:solidFill>
                  <a:srgbClr val="000000"/>
                </a:solidFill>
                <a:latin typeface="Times New Roman"/>
                <a:ea typeface="Times New Roman"/>
                <a:cs typeface="Times New Roman"/>
                <a:sym typeface="Times New Roman"/>
              </a:rPr>
              <a:t>Dimensions of tank (H/D)=1.5</a:t>
            </a:r>
          </a:p>
          <a:p>
            <a:pPr algn="l">
              <a:lnSpc>
                <a:spcPts val="4033"/>
              </a:lnSpc>
              <a:spcBef>
                <a:spcPct val="0"/>
              </a:spcBef>
            </a:pPr>
            <a:r>
              <a:rPr lang="en-US" sz="2880">
                <a:solidFill>
                  <a:srgbClr val="000000"/>
                </a:solidFill>
                <a:latin typeface="Times New Roman"/>
                <a:ea typeface="Times New Roman"/>
                <a:cs typeface="Times New Roman"/>
                <a:sym typeface="Times New Roman"/>
              </a:rPr>
              <a:t>π*r^2*H=7145.18 m^3</a:t>
            </a:r>
          </a:p>
          <a:p>
            <a:pPr algn="l">
              <a:lnSpc>
                <a:spcPts val="4033"/>
              </a:lnSpc>
              <a:spcBef>
                <a:spcPct val="0"/>
              </a:spcBef>
            </a:pPr>
            <a:r>
              <a:rPr lang="en-US" sz="2880">
                <a:solidFill>
                  <a:srgbClr val="000000"/>
                </a:solidFill>
                <a:latin typeface="Times New Roman"/>
                <a:ea typeface="Times New Roman"/>
                <a:cs typeface="Times New Roman"/>
                <a:sym typeface="Times New Roman"/>
              </a:rPr>
              <a:t>(1.5)/4*π*D^3=7145.18</a:t>
            </a:r>
          </a:p>
          <a:p>
            <a:pPr algn="l">
              <a:lnSpc>
                <a:spcPts val="4033"/>
              </a:lnSpc>
              <a:spcBef>
                <a:spcPct val="0"/>
              </a:spcBef>
            </a:pPr>
            <a:r>
              <a:rPr lang="en-US" sz="2880">
                <a:solidFill>
                  <a:srgbClr val="000000"/>
                </a:solidFill>
                <a:latin typeface="Times New Roman"/>
                <a:ea typeface="Times New Roman"/>
                <a:cs typeface="Times New Roman"/>
                <a:sym typeface="Times New Roman"/>
              </a:rPr>
              <a:t>D=18.24 m</a:t>
            </a:r>
          </a:p>
          <a:p>
            <a:pPr algn="l">
              <a:lnSpc>
                <a:spcPts val="4033"/>
              </a:lnSpc>
              <a:spcBef>
                <a:spcPct val="0"/>
              </a:spcBef>
            </a:pPr>
            <a:r>
              <a:rPr lang="en-US" sz="2880">
                <a:solidFill>
                  <a:srgbClr val="000000"/>
                </a:solidFill>
                <a:latin typeface="Times New Roman"/>
                <a:ea typeface="Times New Roman"/>
                <a:cs typeface="Times New Roman"/>
                <a:sym typeface="Times New Roman"/>
              </a:rPr>
              <a:t>H=27.36 m</a:t>
            </a:r>
          </a:p>
          <a:p>
            <a:pPr algn="l">
              <a:lnSpc>
                <a:spcPts val="4033"/>
              </a:lnSpc>
              <a:spcBef>
                <a:spcPct val="0"/>
              </a:spcBef>
            </a:pPr>
            <a:r>
              <a:rPr lang="en-US" sz="2880">
                <a:solidFill>
                  <a:srgbClr val="000000"/>
                </a:solidFill>
                <a:latin typeface="Times New Roman"/>
                <a:ea typeface="Times New Roman"/>
                <a:cs typeface="Times New Roman"/>
                <a:sym typeface="Times New Roman"/>
              </a:rPr>
              <a:t>Considering safety factor:</a:t>
            </a:r>
          </a:p>
          <a:p>
            <a:pPr algn="l">
              <a:lnSpc>
                <a:spcPts val="4033"/>
              </a:lnSpc>
              <a:spcBef>
                <a:spcPct val="0"/>
              </a:spcBef>
            </a:pPr>
            <a:r>
              <a:rPr lang="en-US" sz="2880">
                <a:solidFill>
                  <a:srgbClr val="000000"/>
                </a:solidFill>
                <a:latin typeface="Times New Roman"/>
                <a:ea typeface="Times New Roman"/>
                <a:cs typeface="Times New Roman"/>
                <a:sym typeface="Times New Roman"/>
              </a:rPr>
              <a:t>21*1.3=37.57 m=H</a:t>
            </a:r>
          </a:p>
          <a:p>
            <a:pPr algn="l">
              <a:lnSpc>
                <a:spcPts val="4033"/>
              </a:lnSpc>
              <a:spcBef>
                <a:spcPct val="0"/>
              </a:spcBef>
            </a:pPr>
            <a:r>
              <a:rPr lang="en-US" sz="2880">
                <a:solidFill>
                  <a:srgbClr val="000000"/>
                </a:solidFill>
                <a:latin typeface="Times New Roman"/>
                <a:ea typeface="Times New Roman"/>
                <a:cs typeface="Times New Roman"/>
                <a:sym typeface="Times New Roman"/>
              </a:rPr>
              <a:t>Thickness =  10.77 mm</a:t>
            </a:r>
          </a:p>
          <a:p>
            <a:pPr algn="l">
              <a:lnSpc>
                <a:spcPts val="4033"/>
              </a:lnSpc>
              <a:spcBef>
                <a:spcPct val="0"/>
              </a:spcBef>
            </a:pPr>
          </a:p>
          <a:p>
            <a:pPr algn="l">
              <a:lnSpc>
                <a:spcPts val="4033"/>
              </a:lnSpc>
              <a:spcBef>
                <a:spcPct val="0"/>
              </a:spcBef>
            </a:pPr>
          </a:p>
          <a:p>
            <a:pPr algn="l">
              <a:lnSpc>
                <a:spcPts val="3893"/>
              </a:lnSpc>
              <a:spcBef>
                <a:spcPct val="0"/>
              </a:spcBef>
            </a:pPr>
          </a:p>
          <a:p>
            <a:pPr algn="l">
              <a:lnSpc>
                <a:spcPts val="3893"/>
              </a:lnSpc>
              <a:spcBef>
                <a:spcPct val="0"/>
              </a:spcBef>
            </a:pPr>
            <a:r>
              <a:rPr lang="en-US" b="true" sz="2780">
                <a:solidFill>
                  <a:srgbClr val="000000"/>
                </a:solidFill>
                <a:latin typeface="Times New Roman Bold"/>
                <a:ea typeface="Times New Roman Bold"/>
                <a:cs typeface="Times New Roman Bold"/>
                <a:sym typeface="Times New Roman Bold"/>
              </a:rPr>
              <a:t>-</a:t>
            </a: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23925"/>
            <a:ext cx="18288000" cy="6871336"/>
          </a:xfrm>
          <a:prstGeom prst="rect">
            <a:avLst/>
          </a:prstGeom>
        </p:spPr>
        <p:txBody>
          <a:bodyPr anchor="t" rtlCol="false" tIns="0" lIns="0" bIns="0" rIns="0">
            <a:spAutoFit/>
          </a:bodyPr>
          <a:lstStyle/>
          <a:p>
            <a:pPr algn="l">
              <a:lnSpc>
                <a:spcPts val="3639"/>
              </a:lnSpc>
              <a:spcBef>
                <a:spcPct val="0"/>
              </a:spcBef>
            </a:pPr>
          </a:p>
          <a:p>
            <a:pPr algn="l">
              <a:lnSpc>
                <a:spcPts val="4479"/>
              </a:lnSpc>
              <a:spcBef>
                <a:spcPct val="0"/>
              </a:spcBef>
            </a:pPr>
            <a:r>
              <a:rPr lang="en-US" b="true" sz="3199">
                <a:solidFill>
                  <a:srgbClr val="000000"/>
                </a:solidFill>
                <a:latin typeface="Times New Roman Bold"/>
                <a:ea typeface="Times New Roman Bold"/>
                <a:cs typeface="Times New Roman Bold"/>
                <a:sym typeface="Times New Roman Bold"/>
              </a:rPr>
              <a:t>Cumene Hydroperoxide:</a:t>
            </a:r>
          </a:p>
          <a:p>
            <a:pPr algn="l">
              <a:lnSpc>
                <a:spcPts val="3079"/>
              </a:lnSpc>
              <a:spcBef>
                <a:spcPct val="0"/>
              </a:spcBef>
            </a:pPr>
          </a:p>
          <a:p>
            <a:pPr algn="l">
              <a:lnSpc>
                <a:spcPts val="4339"/>
              </a:lnSpc>
              <a:spcBef>
                <a:spcPct val="0"/>
              </a:spcBef>
            </a:pPr>
            <a:r>
              <a:rPr lang="en-US" sz="3099">
                <a:solidFill>
                  <a:srgbClr val="000000"/>
                </a:solidFill>
                <a:latin typeface="Times New Roman"/>
                <a:ea typeface="Times New Roman"/>
                <a:cs typeface="Times New Roman"/>
                <a:sym typeface="Times New Roman"/>
              </a:rPr>
              <a:t>Cumene volume = 121328 m^3/day.</a:t>
            </a:r>
          </a:p>
          <a:p>
            <a:pPr algn="l">
              <a:lnSpc>
                <a:spcPts val="4339"/>
              </a:lnSpc>
              <a:spcBef>
                <a:spcPct val="0"/>
              </a:spcBef>
            </a:pPr>
            <a:r>
              <a:rPr lang="en-US" sz="3099">
                <a:solidFill>
                  <a:srgbClr val="000000"/>
                </a:solidFill>
                <a:latin typeface="Times New Roman"/>
                <a:ea typeface="Times New Roman"/>
                <a:cs typeface="Times New Roman"/>
                <a:sym typeface="Times New Roman"/>
              </a:rPr>
              <a:t>6 days volume= 72796.93 m^3day.</a:t>
            </a:r>
          </a:p>
          <a:p>
            <a:pPr algn="l">
              <a:lnSpc>
                <a:spcPts val="4339"/>
              </a:lnSpc>
              <a:spcBef>
                <a:spcPct val="0"/>
              </a:spcBef>
            </a:pPr>
            <a:r>
              <a:rPr lang="en-US" sz="3099">
                <a:solidFill>
                  <a:srgbClr val="000000"/>
                </a:solidFill>
                <a:latin typeface="Times New Roman"/>
                <a:ea typeface="Times New Roman"/>
                <a:cs typeface="Times New Roman"/>
                <a:sym typeface="Times New Roman"/>
              </a:rPr>
              <a:t>Divided in 4 tanks,</a:t>
            </a:r>
          </a:p>
          <a:p>
            <a:pPr algn="l">
              <a:lnSpc>
                <a:spcPts val="4339"/>
              </a:lnSpc>
              <a:spcBef>
                <a:spcPct val="0"/>
              </a:spcBef>
            </a:pPr>
            <a:r>
              <a:rPr lang="en-US" sz="3099">
                <a:solidFill>
                  <a:srgbClr val="000000"/>
                </a:solidFill>
                <a:latin typeface="Times New Roman"/>
                <a:ea typeface="Times New Roman"/>
                <a:cs typeface="Times New Roman"/>
                <a:sym typeface="Times New Roman"/>
              </a:rPr>
              <a:t>H/D =1.5</a:t>
            </a:r>
          </a:p>
          <a:p>
            <a:pPr algn="l">
              <a:lnSpc>
                <a:spcPts val="4339"/>
              </a:lnSpc>
              <a:spcBef>
                <a:spcPct val="0"/>
              </a:spcBef>
            </a:pPr>
            <a:r>
              <a:rPr lang="en-US" sz="3099">
                <a:solidFill>
                  <a:srgbClr val="000000"/>
                </a:solidFill>
                <a:latin typeface="Times New Roman"/>
                <a:ea typeface="Times New Roman"/>
                <a:cs typeface="Times New Roman"/>
                <a:sym typeface="Times New Roman"/>
              </a:rPr>
              <a:t>(1.5)*π*D^3/4=18199.23 m^3</a:t>
            </a:r>
          </a:p>
          <a:p>
            <a:pPr algn="l">
              <a:lnSpc>
                <a:spcPts val="4339"/>
              </a:lnSpc>
              <a:spcBef>
                <a:spcPct val="0"/>
              </a:spcBef>
            </a:pPr>
            <a:r>
              <a:rPr lang="en-US" sz="3099">
                <a:solidFill>
                  <a:srgbClr val="000000"/>
                </a:solidFill>
                <a:latin typeface="Times New Roman"/>
                <a:ea typeface="Times New Roman"/>
                <a:cs typeface="Times New Roman"/>
                <a:sym typeface="Times New Roman"/>
              </a:rPr>
              <a:t>D=24 m</a:t>
            </a:r>
          </a:p>
          <a:p>
            <a:pPr algn="l">
              <a:lnSpc>
                <a:spcPts val="4339"/>
              </a:lnSpc>
              <a:spcBef>
                <a:spcPct val="0"/>
              </a:spcBef>
            </a:pPr>
            <a:r>
              <a:rPr lang="en-US" sz="3099">
                <a:solidFill>
                  <a:srgbClr val="000000"/>
                </a:solidFill>
                <a:latin typeface="Times New Roman"/>
                <a:ea typeface="Times New Roman"/>
                <a:cs typeface="Times New Roman"/>
                <a:sym typeface="Times New Roman"/>
              </a:rPr>
              <a:t>H=37.36 m</a:t>
            </a:r>
          </a:p>
          <a:p>
            <a:pPr algn="l">
              <a:lnSpc>
                <a:spcPts val="4339"/>
              </a:lnSpc>
              <a:spcBef>
                <a:spcPct val="0"/>
              </a:spcBef>
            </a:pPr>
            <a:r>
              <a:rPr lang="en-US" sz="3099">
                <a:solidFill>
                  <a:srgbClr val="000000"/>
                </a:solidFill>
                <a:latin typeface="Times New Roman"/>
                <a:ea typeface="Times New Roman"/>
                <a:cs typeface="Times New Roman"/>
                <a:sym typeface="Times New Roman"/>
              </a:rPr>
              <a:t>Considering safety factor:</a:t>
            </a:r>
          </a:p>
          <a:p>
            <a:pPr algn="l">
              <a:lnSpc>
                <a:spcPts val="4339"/>
              </a:lnSpc>
              <a:spcBef>
                <a:spcPct val="0"/>
              </a:spcBef>
            </a:pPr>
            <a:r>
              <a:rPr lang="en-US" sz="3099">
                <a:solidFill>
                  <a:srgbClr val="000000"/>
                </a:solidFill>
                <a:latin typeface="Times New Roman"/>
                <a:ea typeface="Times New Roman"/>
                <a:cs typeface="Times New Roman"/>
                <a:sym typeface="Times New Roman"/>
              </a:rPr>
              <a:t>Hsafe = 37.36 *13</a:t>
            </a:r>
          </a:p>
          <a:p>
            <a:pPr algn="l">
              <a:lnSpc>
                <a:spcPts val="4339"/>
              </a:lnSpc>
              <a:spcBef>
                <a:spcPct val="0"/>
              </a:spcBef>
            </a:pPr>
            <a:r>
              <a:rPr lang="en-US" sz="3099">
                <a:solidFill>
                  <a:srgbClr val="000000"/>
                </a:solidFill>
                <a:latin typeface="Times New Roman"/>
                <a:ea typeface="Times New Roman"/>
                <a:cs typeface="Times New Roman"/>
                <a:sym typeface="Times New Roman"/>
              </a:rPr>
              <a:t>           =48.573 m</a:t>
            </a: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23825"/>
            <a:ext cx="18288000" cy="10281500"/>
          </a:xfrm>
          <a:prstGeom prst="rect">
            <a:avLst/>
          </a:prstGeom>
        </p:spPr>
        <p:txBody>
          <a:bodyPr anchor="t" rtlCol="false" tIns="0" lIns="0" bIns="0" rIns="0">
            <a:spAutoFit/>
          </a:bodyPr>
          <a:lstStyle/>
          <a:p>
            <a:pPr algn="l">
              <a:lnSpc>
                <a:spcPts val="4328"/>
              </a:lnSpc>
            </a:pPr>
            <a:r>
              <a:rPr lang="en-US" sz="3091" b="true">
                <a:solidFill>
                  <a:srgbClr val="000000"/>
                </a:solidFill>
                <a:latin typeface="Times New Roman Bold"/>
                <a:ea typeface="Times New Roman Bold"/>
                <a:cs typeface="Times New Roman Bold"/>
                <a:sym typeface="Times New Roman Bold"/>
              </a:rPr>
              <a:t>PROPYLENE</a:t>
            </a:r>
            <a:r>
              <a:rPr lang="en-US" sz="3091">
                <a:solidFill>
                  <a:srgbClr val="000000"/>
                </a:solidFill>
                <a:latin typeface="Times New Roman"/>
                <a:ea typeface="Times New Roman"/>
                <a:cs typeface="Times New Roman"/>
                <a:sym typeface="Times New Roman"/>
              </a:rPr>
              <a:t>:</a:t>
            </a:r>
          </a:p>
          <a:p>
            <a:pPr algn="l">
              <a:lnSpc>
                <a:spcPts val="4328"/>
              </a:lnSpc>
              <a:spcBef>
                <a:spcPct val="0"/>
              </a:spcBef>
            </a:pPr>
            <a:r>
              <a:rPr lang="en-US" sz="3091">
                <a:solidFill>
                  <a:srgbClr val="000000"/>
                </a:solidFill>
                <a:latin typeface="Times New Roman"/>
                <a:ea typeface="Times New Roman"/>
                <a:cs typeface="Times New Roman"/>
                <a:sym typeface="Times New Roman"/>
              </a:rPr>
              <a:t>V=</a:t>
            </a:r>
            <a:r>
              <a:rPr lang="en-US" sz="3091">
                <a:solidFill>
                  <a:srgbClr val="000000"/>
                </a:solidFill>
                <a:latin typeface="Times New Roman"/>
                <a:ea typeface="Times New Roman"/>
                <a:cs typeface="Times New Roman"/>
                <a:sym typeface="Times New Roman"/>
              </a:rPr>
              <a:t>982602.18/480=2047.087 m^3/day</a:t>
            </a:r>
          </a:p>
          <a:p>
            <a:pPr algn="l">
              <a:lnSpc>
                <a:spcPts val="4328"/>
              </a:lnSpc>
              <a:spcBef>
                <a:spcPct val="0"/>
              </a:spcBef>
            </a:pPr>
          </a:p>
          <a:p>
            <a:pPr algn="l">
              <a:lnSpc>
                <a:spcPts val="4328"/>
              </a:lnSpc>
              <a:spcBef>
                <a:spcPct val="0"/>
              </a:spcBef>
            </a:pPr>
            <a:r>
              <a:rPr lang="en-US" sz="3091">
                <a:solidFill>
                  <a:srgbClr val="000000"/>
                </a:solidFill>
                <a:latin typeface="Times New Roman"/>
                <a:ea typeface="Times New Roman"/>
                <a:cs typeface="Times New Roman"/>
                <a:sym typeface="Times New Roman"/>
              </a:rPr>
              <a:t>For 2 weeks =28659.2302 m^3/day</a:t>
            </a:r>
          </a:p>
          <a:p>
            <a:pPr algn="l">
              <a:lnSpc>
                <a:spcPts val="4328"/>
              </a:lnSpc>
              <a:spcBef>
                <a:spcPct val="0"/>
              </a:spcBef>
            </a:pPr>
          </a:p>
          <a:p>
            <a:pPr algn="l">
              <a:lnSpc>
                <a:spcPts val="4328"/>
              </a:lnSpc>
              <a:spcBef>
                <a:spcPct val="0"/>
              </a:spcBef>
            </a:pPr>
            <a:r>
              <a:rPr lang="en-US" sz="3091">
                <a:solidFill>
                  <a:srgbClr val="000000"/>
                </a:solidFill>
                <a:latin typeface="Times New Roman"/>
                <a:ea typeface="Times New Roman"/>
                <a:cs typeface="Times New Roman"/>
                <a:sym typeface="Times New Roman"/>
              </a:rPr>
              <a:t>Considering 4 tanks:</a:t>
            </a:r>
          </a:p>
          <a:p>
            <a:pPr algn="l">
              <a:lnSpc>
                <a:spcPts val="4328"/>
              </a:lnSpc>
              <a:spcBef>
                <a:spcPct val="0"/>
              </a:spcBef>
            </a:pPr>
          </a:p>
          <a:p>
            <a:pPr algn="l">
              <a:lnSpc>
                <a:spcPts val="4328"/>
              </a:lnSpc>
              <a:spcBef>
                <a:spcPct val="0"/>
              </a:spcBef>
            </a:pPr>
            <a:r>
              <a:rPr lang="en-US" sz="3091">
                <a:solidFill>
                  <a:srgbClr val="000000"/>
                </a:solidFill>
                <a:latin typeface="Times New Roman"/>
                <a:ea typeface="Times New Roman"/>
                <a:cs typeface="Times New Roman"/>
                <a:sym typeface="Times New Roman"/>
              </a:rPr>
              <a:t>For 1 tank = 28659.2302/4=7164.807</a:t>
            </a:r>
          </a:p>
          <a:p>
            <a:pPr algn="l">
              <a:lnSpc>
                <a:spcPts val="4328"/>
              </a:lnSpc>
              <a:spcBef>
                <a:spcPct val="0"/>
              </a:spcBef>
            </a:pPr>
          </a:p>
          <a:p>
            <a:pPr algn="l">
              <a:lnSpc>
                <a:spcPts val="4328"/>
              </a:lnSpc>
              <a:spcBef>
                <a:spcPct val="0"/>
              </a:spcBef>
            </a:pPr>
            <a:r>
              <a:rPr lang="en-US" sz="3091">
                <a:solidFill>
                  <a:srgbClr val="000000"/>
                </a:solidFill>
                <a:latin typeface="Times New Roman"/>
                <a:ea typeface="Times New Roman"/>
                <a:cs typeface="Times New Roman"/>
                <a:sym typeface="Times New Roman"/>
              </a:rPr>
              <a:t>Material: Stainless Steel</a:t>
            </a:r>
          </a:p>
          <a:p>
            <a:pPr algn="l">
              <a:lnSpc>
                <a:spcPts val="4328"/>
              </a:lnSpc>
              <a:spcBef>
                <a:spcPct val="0"/>
              </a:spcBef>
            </a:pPr>
          </a:p>
          <a:p>
            <a:pPr algn="l">
              <a:lnSpc>
                <a:spcPts val="4328"/>
              </a:lnSpc>
              <a:spcBef>
                <a:spcPct val="0"/>
              </a:spcBef>
            </a:pPr>
            <a:r>
              <a:rPr lang="en-US" sz="3091">
                <a:solidFill>
                  <a:srgbClr val="000000"/>
                </a:solidFill>
                <a:latin typeface="Times New Roman"/>
                <a:ea typeface="Times New Roman"/>
                <a:cs typeface="Times New Roman"/>
                <a:sym typeface="Times New Roman"/>
              </a:rPr>
              <a:t>Dimensions of tank (H/D) = 1.5</a:t>
            </a:r>
          </a:p>
          <a:p>
            <a:pPr algn="l">
              <a:lnSpc>
                <a:spcPts val="4328"/>
              </a:lnSpc>
              <a:spcBef>
                <a:spcPct val="0"/>
              </a:spcBef>
            </a:pPr>
            <a:r>
              <a:rPr lang="en-US" sz="3091">
                <a:solidFill>
                  <a:srgbClr val="000000"/>
                </a:solidFill>
                <a:latin typeface="Times New Roman"/>
                <a:ea typeface="Times New Roman"/>
                <a:cs typeface="Times New Roman"/>
                <a:sym typeface="Times New Roman"/>
              </a:rPr>
              <a:t>(1.5/4)*π*D^3=7164.807</a:t>
            </a:r>
          </a:p>
          <a:p>
            <a:pPr algn="l">
              <a:lnSpc>
                <a:spcPts val="4328"/>
              </a:lnSpc>
              <a:spcBef>
                <a:spcPct val="0"/>
              </a:spcBef>
            </a:pPr>
            <a:r>
              <a:rPr lang="en-US" sz="3091">
                <a:solidFill>
                  <a:srgbClr val="000000"/>
                </a:solidFill>
                <a:latin typeface="Times New Roman"/>
                <a:ea typeface="Times New Roman"/>
                <a:cs typeface="Times New Roman"/>
                <a:sym typeface="Times New Roman"/>
              </a:rPr>
              <a:t>D= 18.25 m</a:t>
            </a:r>
          </a:p>
          <a:p>
            <a:pPr algn="l">
              <a:lnSpc>
                <a:spcPts val="4328"/>
              </a:lnSpc>
              <a:spcBef>
                <a:spcPct val="0"/>
              </a:spcBef>
            </a:pPr>
            <a:r>
              <a:rPr lang="en-US" sz="3091">
                <a:solidFill>
                  <a:srgbClr val="000000"/>
                </a:solidFill>
                <a:latin typeface="Times New Roman"/>
                <a:ea typeface="Times New Roman"/>
                <a:cs typeface="Times New Roman"/>
                <a:sym typeface="Times New Roman"/>
              </a:rPr>
              <a:t>H=1.5*18.25=27.38 m</a:t>
            </a:r>
          </a:p>
          <a:p>
            <a:pPr algn="l">
              <a:lnSpc>
                <a:spcPts val="4328"/>
              </a:lnSpc>
              <a:spcBef>
                <a:spcPct val="0"/>
              </a:spcBef>
            </a:pPr>
            <a:r>
              <a:rPr lang="en-US" sz="3091">
                <a:solidFill>
                  <a:srgbClr val="000000"/>
                </a:solidFill>
                <a:latin typeface="Times New Roman"/>
                <a:ea typeface="Times New Roman"/>
                <a:cs typeface="Times New Roman"/>
                <a:sym typeface="Times New Roman"/>
              </a:rPr>
              <a:t>Considering safety factor:</a:t>
            </a:r>
          </a:p>
          <a:p>
            <a:pPr algn="l">
              <a:lnSpc>
                <a:spcPts val="4328"/>
              </a:lnSpc>
              <a:spcBef>
                <a:spcPct val="0"/>
              </a:spcBef>
            </a:pPr>
            <a:r>
              <a:rPr lang="en-US" sz="3091">
                <a:solidFill>
                  <a:srgbClr val="000000"/>
                </a:solidFill>
                <a:latin typeface="Times New Roman"/>
                <a:ea typeface="Times New Roman"/>
                <a:cs typeface="Times New Roman"/>
                <a:sym typeface="Times New Roman"/>
              </a:rPr>
              <a:t>1.3*27.38=35.594 m</a:t>
            </a:r>
          </a:p>
          <a:p>
            <a:pPr algn="l">
              <a:lnSpc>
                <a:spcPts val="4328"/>
              </a:lnSpc>
              <a:spcBef>
                <a:spcPct val="0"/>
              </a:spcBef>
            </a:pPr>
            <a:r>
              <a:rPr lang="en-US" sz="3091">
                <a:solidFill>
                  <a:srgbClr val="000000"/>
                </a:solidFill>
                <a:latin typeface="Times New Roman"/>
                <a:ea typeface="Times New Roman"/>
                <a:cs typeface="Times New Roman"/>
                <a:sym typeface="Times New Roman"/>
              </a:rPr>
              <a:t>Thickness = 5.65 mm </a:t>
            </a:r>
          </a:p>
          <a:p>
            <a:pPr algn="l">
              <a:lnSpc>
                <a:spcPts val="3628"/>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499846" y="1597156"/>
          <a:ext cx="13288309" cy="7589153"/>
        </p:xfrm>
        <a:graphic>
          <a:graphicData uri="http://schemas.openxmlformats.org/drawingml/2006/table">
            <a:tbl>
              <a:tblPr/>
              <a:tblGrid>
                <a:gridCol w="3317181"/>
                <a:gridCol w="2945065"/>
                <a:gridCol w="3513031"/>
                <a:gridCol w="3513031"/>
              </a:tblGrid>
              <a:tr h="2151655">
                <a:tc>
                  <a:txBody>
                    <a:bodyPr anchor="t" rtlCol="false"/>
                    <a:lstStyle/>
                    <a:p>
                      <a:pPr algn="ctr">
                        <a:lnSpc>
                          <a:spcPts val="3079"/>
                        </a:lnSpc>
                        <a:defRPr/>
                      </a:pPr>
                      <a:r>
                        <a:rPr lang="en-US" sz="2199" b="true">
                          <a:solidFill>
                            <a:srgbClr val="000000"/>
                          </a:solidFill>
                          <a:latin typeface="Times New Roman Bold"/>
                          <a:ea typeface="Times New Roman Bold"/>
                          <a:cs typeface="Times New Roman Bold"/>
                          <a:sym typeface="Times New Roman Bold"/>
                        </a:rPr>
                        <a:t>STORAGE TANK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b="true">
                          <a:solidFill>
                            <a:srgbClr val="000000"/>
                          </a:solidFill>
                          <a:latin typeface="Times New Roman Bold"/>
                          <a:ea typeface="Times New Roman Bold"/>
                          <a:cs typeface="Times New Roman Bold"/>
                          <a:sym typeface="Times New Roman Bold"/>
                        </a:rPr>
                        <a:t>DIAMETER(M)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b="true">
                          <a:solidFill>
                            <a:srgbClr val="000000"/>
                          </a:solidFill>
                          <a:latin typeface="Times New Roman Bold"/>
                          <a:ea typeface="Times New Roman Bold"/>
                          <a:cs typeface="Times New Roman Bold"/>
                          <a:sym typeface="Times New Roman Bold"/>
                        </a:rPr>
                        <a:t>HEIGHT WITH 30% SAFETY FACTOR(m)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b="true">
                          <a:solidFill>
                            <a:srgbClr val="000000"/>
                          </a:solidFill>
                          <a:latin typeface="Times New Roman Bold"/>
                          <a:ea typeface="Times New Roman Bold"/>
                          <a:cs typeface="Times New Roman Bold"/>
                          <a:sym typeface="Times New Roman Bold"/>
                        </a:rPr>
                        <a:t>Thickness(in mm)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317">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PROPYELENE(x4)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18.25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35.5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5.65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317">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BENZENE(x4)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Times New Roman"/>
                          <a:ea typeface="Times New Roman"/>
                          <a:cs typeface="Times New Roman"/>
                          <a:sym typeface="Times New Roman"/>
                        </a:rPr>
                        <a:t>18.24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Times New Roman"/>
                          <a:ea typeface="Times New Roman"/>
                          <a:cs typeface="Times New Roman"/>
                          <a:sym typeface="Times New Roman"/>
                        </a:rPr>
                        <a:t>37.57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Times New Roman"/>
                          <a:ea typeface="Times New Roman"/>
                          <a:cs typeface="Times New Roman"/>
                          <a:sym typeface="Times New Roman"/>
                        </a:rPr>
                        <a:t>10.77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317">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CUMENE(x4)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34.3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67.044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40228">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CUMENE HYDROPEROXIDE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Times New Roman"/>
                          <a:ea typeface="Times New Roman"/>
                          <a:cs typeface="Times New Roman"/>
                          <a:sym typeface="Times New Roman"/>
                        </a:rPr>
                        <a:t>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37.57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6579"/>
                        </a:lnSpc>
                        <a:defRPr/>
                      </a:pPr>
                      <a:r>
                        <a:rPr lang="en-US" sz="4699">
                          <a:solidFill>
                            <a:srgbClr val="000000"/>
                          </a:solidFill>
                          <a:latin typeface="Times New Roman"/>
                          <a:ea typeface="Times New Roman"/>
                          <a:cs typeface="Times New Roman"/>
                          <a:sym typeface="Times New Roman"/>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317">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ACETONE(x4)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Times New Roman"/>
                          <a:ea typeface="Times New Roman"/>
                          <a:cs typeface="Times New Roman"/>
                          <a:sym typeface="Times New Roman"/>
                        </a:rPr>
                        <a:t>9.3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Times New Roman"/>
                          <a:ea typeface="Times New Roman"/>
                          <a:cs typeface="Times New Roman"/>
                          <a:sym typeface="Times New Roman"/>
                        </a:rPr>
                        <a:t>18.1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Times New Roman"/>
                          <a:ea typeface="Times New Roman"/>
                          <a:cs typeface="Times New Roman"/>
                          <a:sym typeface="Times New Roman"/>
                        </a:rPr>
                        <a:t>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2499846" y="923925"/>
            <a:ext cx="7432953" cy="528437"/>
          </a:xfrm>
          <a:prstGeom prst="rect">
            <a:avLst/>
          </a:prstGeom>
        </p:spPr>
        <p:txBody>
          <a:bodyPr anchor="t" rtlCol="false" tIns="0" lIns="0" bIns="0" rIns="0">
            <a:spAutoFit/>
          </a:bodyPr>
          <a:lstStyle/>
          <a:p>
            <a:pPr algn="ctr">
              <a:lnSpc>
                <a:spcPts val="3948"/>
              </a:lnSpc>
              <a:spcBef>
                <a:spcPct val="0"/>
              </a:spcBef>
            </a:pPr>
            <a:r>
              <a:rPr lang="en-US" sz="2820">
                <a:solidFill>
                  <a:srgbClr val="000000"/>
                </a:solidFill>
                <a:latin typeface="Times New Roman"/>
                <a:ea typeface="Times New Roman"/>
                <a:cs typeface="Times New Roman"/>
                <a:sym typeface="Times New Roman"/>
              </a:rPr>
              <a:t>TABLE OF STORAGE TANK DIMENSIONS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95337" y="924056"/>
            <a:ext cx="8363963" cy="2897447"/>
          </a:xfrm>
          <a:custGeom>
            <a:avLst/>
            <a:gdLst/>
            <a:ahLst/>
            <a:cxnLst/>
            <a:rect r="r" b="b" t="t" l="l"/>
            <a:pathLst>
              <a:path h="2897447" w="8363963">
                <a:moveTo>
                  <a:pt x="0" y="0"/>
                </a:moveTo>
                <a:lnTo>
                  <a:pt x="8363963" y="0"/>
                </a:lnTo>
                <a:lnTo>
                  <a:pt x="8363963" y="2897447"/>
                </a:lnTo>
                <a:lnTo>
                  <a:pt x="0" y="2897447"/>
                </a:lnTo>
                <a:lnTo>
                  <a:pt x="0" y="0"/>
                </a:lnTo>
                <a:close/>
              </a:path>
            </a:pathLst>
          </a:custGeom>
          <a:blipFill>
            <a:blip r:embed="rId2"/>
            <a:stretch>
              <a:fillRect l="0" t="0" r="0" b="0"/>
            </a:stretch>
          </a:blipFill>
        </p:spPr>
      </p:sp>
      <p:sp>
        <p:nvSpPr>
          <p:cNvPr name="TextBox 3" id="3"/>
          <p:cNvSpPr txBox="true"/>
          <p:nvPr/>
        </p:nvSpPr>
        <p:spPr>
          <a:xfrm rot="0">
            <a:off x="1028700" y="885825"/>
            <a:ext cx="7643693" cy="689611"/>
          </a:xfrm>
          <a:prstGeom prst="rect">
            <a:avLst/>
          </a:prstGeom>
        </p:spPr>
        <p:txBody>
          <a:bodyPr anchor="t" rtlCol="false" tIns="0" lIns="0" bIns="0" rIns="0">
            <a:spAutoFit/>
          </a:bodyPr>
          <a:lstStyle/>
          <a:p>
            <a:pPr algn="ctr">
              <a:lnSpc>
                <a:spcPts val="5039"/>
              </a:lnSpc>
            </a:pPr>
            <a:r>
              <a:rPr lang="en-US" b="true" sz="3599" u="sng">
                <a:solidFill>
                  <a:srgbClr val="000000"/>
                </a:solidFill>
                <a:latin typeface="Times New Roman Bold"/>
                <a:ea typeface="Times New Roman Bold"/>
                <a:cs typeface="Times New Roman Bold"/>
                <a:sym typeface="Times New Roman Bold"/>
              </a:rPr>
              <a:t>Pipe Section : 1-(Propylene to CSTR 1) </a:t>
            </a:r>
          </a:p>
        </p:txBody>
      </p:sp>
      <p:sp>
        <p:nvSpPr>
          <p:cNvPr name="TextBox 4" id="4"/>
          <p:cNvSpPr txBox="true"/>
          <p:nvPr/>
        </p:nvSpPr>
        <p:spPr>
          <a:xfrm rot="0">
            <a:off x="568821" y="1975293"/>
            <a:ext cx="6282333" cy="689611"/>
          </a:xfrm>
          <a:prstGeom prst="rect">
            <a:avLst/>
          </a:prstGeom>
        </p:spPr>
        <p:txBody>
          <a:bodyPr anchor="t" rtlCol="false" tIns="0" lIns="0" bIns="0" rIns="0">
            <a:spAutoFit/>
          </a:bodyPr>
          <a:lstStyle/>
          <a:p>
            <a:pPr algn="ctr"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Assuming Velocity = 2m/sec</a:t>
            </a:r>
          </a:p>
        </p:txBody>
      </p:sp>
      <p:sp>
        <p:nvSpPr>
          <p:cNvPr name="TextBox 5" id="5"/>
          <p:cNvSpPr txBox="true"/>
          <p:nvPr/>
        </p:nvSpPr>
        <p:spPr>
          <a:xfrm rot="0">
            <a:off x="568821" y="2826960"/>
            <a:ext cx="7919988" cy="689611"/>
          </a:xfrm>
          <a:prstGeom prst="rect">
            <a:avLst/>
          </a:prstGeom>
        </p:spPr>
        <p:txBody>
          <a:bodyPr anchor="t" rtlCol="false" tIns="0" lIns="0" bIns="0" rIns="0">
            <a:spAutoFit/>
          </a:bodyPr>
          <a:lstStyle/>
          <a:p>
            <a:pPr algn="ctr"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Density of Propylene ,ρ=480 kg/m3</a:t>
            </a:r>
          </a:p>
        </p:txBody>
      </p:sp>
      <p:sp>
        <p:nvSpPr>
          <p:cNvPr name="TextBox 6" id="6"/>
          <p:cNvSpPr txBox="true"/>
          <p:nvPr/>
        </p:nvSpPr>
        <p:spPr>
          <a:xfrm rot="-60000">
            <a:off x="571608" y="3763026"/>
            <a:ext cx="9675377" cy="689611"/>
          </a:xfrm>
          <a:prstGeom prst="rect">
            <a:avLst/>
          </a:prstGeom>
        </p:spPr>
        <p:txBody>
          <a:bodyPr anchor="t" rtlCol="false" tIns="0" lIns="0" bIns="0" rIns="0">
            <a:spAutoFit/>
          </a:bodyPr>
          <a:lstStyle/>
          <a:p>
            <a:pPr algn="ctr"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Viscosity of Propylene , μ=5.02 x 10−3 Pa.s</a:t>
            </a:r>
          </a:p>
        </p:txBody>
      </p:sp>
      <p:sp>
        <p:nvSpPr>
          <p:cNvPr name="TextBox 7" id="7"/>
          <p:cNvSpPr txBox="true"/>
          <p:nvPr/>
        </p:nvSpPr>
        <p:spPr>
          <a:xfrm rot="0">
            <a:off x="4191308" y="4937064"/>
            <a:ext cx="8595003"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Volumetric flow rate ,Q =</a:t>
            </a:r>
            <a:r>
              <a:rPr lang="en-US" sz="3599" u="sng">
                <a:solidFill>
                  <a:srgbClr val="000000"/>
                </a:solidFill>
                <a:latin typeface="Times New Roman"/>
                <a:ea typeface="Times New Roman"/>
                <a:cs typeface="Times New Roman"/>
                <a:sym typeface="Times New Roman"/>
              </a:rPr>
              <a:t>Mass flow rate(m)</a:t>
            </a:r>
          </a:p>
        </p:txBody>
      </p:sp>
      <p:sp>
        <p:nvSpPr>
          <p:cNvPr name="TextBox 8" id="8"/>
          <p:cNvSpPr txBox="true"/>
          <p:nvPr/>
        </p:nvSpPr>
        <p:spPr>
          <a:xfrm rot="0">
            <a:off x="10252267" y="5483801"/>
            <a:ext cx="1509474"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Density</a:t>
            </a:r>
          </a:p>
        </p:txBody>
      </p:sp>
      <p:sp>
        <p:nvSpPr>
          <p:cNvPr name="TextBox 9" id="9"/>
          <p:cNvSpPr txBox="true"/>
          <p:nvPr/>
        </p:nvSpPr>
        <p:spPr>
          <a:xfrm rot="0">
            <a:off x="568821" y="6335337"/>
            <a:ext cx="11180009" cy="689611"/>
          </a:xfrm>
          <a:prstGeom prst="rect">
            <a:avLst/>
          </a:prstGeom>
        </p:spPr>
        <p:txBody>
          <a:bodyPr anchor="t" rtlCol="false" tIns="0" lIns="0" bIns="0" rIns="0">
            <a:spAutoFit/>
          </a:bodyPr>
          <a:lstStyle/>
          <a:p>
            <a:pPr algn="ctr"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Mass flow rate = 518570.22 kg/day =6.0019 Kg/sec</a:t>
            </a:r>
          </a:p>
        </p:txBody>
      </p:sp>
      <p:sp>
        <p:nvSpPr>
          <p:cNvPr name="TextBox 10" id="10"/>
          <p:cNvSpPr txBox="true"/>
          <p:nvPr/>
        </p:nvSpPr>
        <p:spPr>
          <a:xfrm rot="0">
            <a:off x="4049792" y="7424998"/>
            <a:ext cx="3338512"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Q =</a:t>
            </a:r>
            <a:r>
              <a:rPr lang="en-US" sz="3599" u="sng">
                <a:solidFill>
                  <a:srgbClr val="000000"/>
                </a:solidFill>
                <a:latin typeface="Times New Roman"/>
                <a:ea typeface="Times New Roman"/>
                <a:cs typeface="Times New Roman"/>
                <a:sym typeface="Times New Roman"/>
              </a:rPr>
              <a:t>6.0019 kg/sec</a:t>
            </a:r>
          </a:p>
        </p:txBody>
      </p:sp>
      <p:sp>
        <p:nvSpPr>
          <p:cNvPr name="TextBox 11" id="11"/>
          <p:cNvSpPr txBox="true"/>
          <p:nvPr/>
        </p:nvSpPr>
        <p:spPr>
          <a:xfrm rot="0">
            <a:off x="4489569" y="7971735"/>
            <a:ext cx="3338512"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480 kg/m3</a:t>
            </a:r>
          </a:p>
        </p:txBody>
      </p:sp>
      <p:sp>
        <p:nvSpPr>
          <p:cNvPr name="TextBox 12" id="12"/>
          <p:cNvSpPr txBox="true"/>
          <p:nvPr/>
        </p:nvSpPr>
        <p:spPr>
          <a:xfrm rot="0">
            <a:off x="7646194" y="7567321"/>
            <a:ext cx="2995612"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=0.0125 m3/sec</a:t>
            </a:r>
          </a:p>
        </p:txBody>
      </p:sp>
      <p:sp>
        <p:nvSpPr>
          <p:cNvPr name="TextBox 13" id="13"/>
          <p:cNvSpPr txBox="true"/>
          <p:nvPr/>
        </p:nvSpPr>
        <p:spPr>
          <a:xfrm rot="0">
            <a:off x="1284446" y="8842057"/>
            <a:ext cx="9357360"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Volumetric flow rate ,Q =Area (a) x Velocity (v)</a:t>
            </a:r>
          </a:p>
        </p:txBody>
      </p:sp>
      <p:sp>
        <p:nvSpPr>
          <p:cNvPr name="TextBox 14" id="14"/>
          <p:cNvSpPr txBox="true"/>
          <p:nvPr/>
        </p:nvSpPr>
        <p:spPr>
          <a:xfrm rot="0">
            <a:off x="15305990" y="4023428"/>
            <a:ext cx="1210761" cy="513586"/>
          </a:xfrm>
          <a:prstGeom prst="rect">
            <a:avLst/>
          </a:prstGeom>
        </p:spPr>
        <p:txBody>
          <a:bodyPr anchor="t" rtlCol="false" tIns="0" lIns="0" bIns="0" rIns="0">
            <a:spAutoFit/>
          </a:bodyPr>
          <a:lstStyle/>
          <a:p>
            <a:pPr algn="ctr">
              <a:lnSpc>
                <a:spcPts val="3768"/>
              </a:lnSpc>
              <a:spcBef>
                <a:spcPct val="0"/>
              </a:spcBef>
            </a:pPr>
            <a:r>
              <a:rPr lang="en-US" sz="2691">
                <a:solidFill>
                  <a:srgbClr val="000000"/>
                </a:solidFill>
                <a:latin typeface="Times New Roman"/>
                <a:ea typeface="Times New Roman"/>
                <a:cs typeface="Times New Roman"/>
                <a:sym typeface="Times New Roman"/>
              </a:rPr>
              <a:t>CSTR-1</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38048" y="2703794"/>
            <a:ext cx="2183589" cy="1107618"/>
          </a:xfrm>
          <a:custGeom>
            <a:avLst/>
            <a:gdLst/>
            <a:ahLst/>
            <a:cxnLst/>
            <a:rect r="r" b="b" t="t" l="l"/>
            <a:pathLst>
              <a:path h="1107618" w="2183589">
                <a:moveTo>
                  <a:pt x="0" y="0"/>
                </a:moveTo>
                <a:lnTo>
                  <a:pt x="2183589" y="0"/>
                </a:lnTo>
                <a:lnTo>
                  <a:pt x="2183589" y="1107618"/>
                </a:lnTo>
                <a:lnTo>
                  <a:pt x="0" y="1107618"/>
                </a:lnTo>
                <a:lnTo>
                  <a:pt x="0" y="0"/>
                </a:lnTo>
                <a:close/>
              </a:path>
            </a:pathLst>
          </a:custGeom>
          <a:blipFill>
            <a:blip r:embed="rId2"/>
            <a:stretch>
              <a:fillRect l="0" t="0" r="0" b="0"/>
            </a:stretch>
          </a:blipFill>
        </p:spPr>
      </p:sp>
      <p:sp>
        <p:nvSpPr>
          <p:cNvPr name="TextBox 3" id="3"/>
          <p:cNvSpPr txBox="true"/>
          <p:nvPr/>
        </p:nvSpPr>
        <p:spPr>
          <a:xfrm rot="0">
            <a:off x="1399155" y="1276382"/>
            <a:ext cx="4001333" cy="689611"/>
          </a:xfrm>
          <a:prstGeom prst="rect">
            <a:avLst/>
          </a:prstGeom>
        </p:spPr>
        <p:txBody>
          <a:bodyPr anchor="t" rtlCol="false" tIns="0" lIns="0" bIns="0" rIns="0">
            <a:spAutoFit/>
          </a:bodyPr>
          <a:lstStyle/>
          <a:p>
            <a:pPr algn="ctr"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Area ,a = </a:t>
            </a:r>
            <a:r>
              <a:rPr lang="en-US" sz="3599" u="sng">
                <a:solidFill>
                  <a:srgbClr val="000000"/>
                </a:solidFill>
                <a:latin typeface="Times New Roman"/>
                <a:ea typeface="Times New Roman"/>
                <a:cs typeface="Times New Roman"/>
                <a:sym typeface="Times New Roman"/>
              </a:rPr>
              <a:t>0.0125</a:t>
            </a:r>
          </a:p>
        </p:txBody>
      </p:sp>
      <p:sp>
        <p:nvSpPr>
          <p:cNvPr name="TextBox 4" id="4"/>
          <p:cNvSpPr txBox="true"/>
          <p:nvPr/>
        </p:nvSpPr>
        <p:spPr>
          <a:xfrm rot="0">
            <a:off x="4617822" y="1823118"/>
            <a:ext cx="228600"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2</a:t>
            </a:r>
          </a:p>
        </p:txBody>
      </p:sp>
      <p:sp>
        <p:nvSpPr>
          <p:cNvPr name="TextBox 5" id="5"/>
          <p:cNvSpPr txBox="true"/>
          <p:nvPr/>
        </p:nvSpPr>
        <p:spPr>
          <a:xfrm rot="0">
            <a:off x="5722121" y="1276382"/>
            <a:ext cx="2633544"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 0.00625 m2</a:t>
            </a:r>
          </a:p>
        </p:txBody>
      </p:sp>
      <p:sp>
        <p:nvSpPr>
          <p:cNvPr name="TextBox 6" id="6"/>
          <p:cNvSpPr txBox="true"/>
          <p:nvPr/>
        </p:nvSpPr>
        <p:spPr>
          <a:xfrm rot="0">
            <a:off x="1399155" y="3859037"/>
            <a:ext cx="5882283" cy="689611"/>
          </a:xfrm>
          <a:prstGeom prst="rect">
            <a:avLst/>
          </a:prstGeom>
        </p:spPr>
        <p:txBody>
          <a:bodyPr anchor="t" rtlCol="false" tIns="0" lIns="0" bIns="0" rIns="0">
            <a:spAutoFit/>
          </a:bodyPr>
          <a:lstStyle/>
          <a:p>
            <a:pPr algn="ctr"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D=0.08921 m = 89.21 mm</a:t>
            </a:r>
          </a:p>
        </p:txBody>
      </p:sp>
      <p:sp>
        <p:nvSpPr>
          <p:cNvPr name="TextBox 7" id="7"/>
          <p:cNvSpPr txBox="true"/>
          <p:nvPr/>
        </p:nvSpPr>
        <p:spPr>
          <a:xfrm rot="0">
            <a:off x="1373845" y="4633912"/>
            <a:ext cx="6716554" cy="847726"/>
          </a:xfrm>
          <a:prstGeom prst="rect">
            <a:avLst/>
          </a:prstGeom>
        </p:spPr>
        <p:txBody>
          <a:bodyPr anchor="t" rtlCol="false" tIns="0" lIns="0" bIns="0" rIns="0">
            <a:spAutoFit/>
          </a:bodyPr>
          <a:lstStyle/>
          <a:p>
            <a:pPr algn="ctr">
              <a:lnSpc>
                <a:spcPts val="6299"/>
              </a:lnSpc>
            </a:pPr>
            <a:r>
              <a:rPr lang="en-US" b="true" sz="4499" u="sng">
                <a:solidFill>
                  <a:srgbClr val="000000"/>
                </a:solidFill>
                <a:latin typeface="Times New Roman Bold"/>
                <a:ea typeface="Times New Roman Bold"/>
                <a:cs typeface="Times New Roman Bold"/>
                <a:sym typeface="Times New Roman Bold"/>
              </a:rPr>
              <a:t>Nominal Pipe Size Selection</a:t>
            </a:r>
          </a:p>
        </p:txBody>
      </p:sp>
      <p:sp>
        <p:nvSpPr>
          <p:cNvPr name="TextBox 8" id="8"/>
          <p:cNvSpPr txBox="true"/>
          <p:nvPr/>
        </p:nvSpPr>
        <p:spPr>
          <a:xfrm rot="0">
            <a:off x="931893" y="5817159"/>
            <a:ext cx="16327407" cy="132778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From the Asme B36 10 standard , the closest pipe size is NPS 3 inches which has an outside diameter (D) of 88.9 mm .This is very close to our calculated diameter</a:t>
            </a:r>
          </a:p>
        </p:txBody>
      </p:sp>
      <p:sp>
        <p:nvSpPr>
          <p:cNvPr name="TextBox 9" id="9"/>
          <p:cNvSpPr txBox="true"/>
          <p:nvPr/>
        </p:nvSpPr>
        <p:spPr>
          <a:xfrm rot="0">
            <a:off x="904392" y="7478321"/>
            <a:ext cx="5433656"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Wall thickness ,t =  </a:t>
            </a:r>
            <a:r>
              <a:rPr lang="en-US" sz="3599" u="sng">
                <a:solidFill>
                  <a:srgbClr val="000000"/>
                </a:solidFill>
                <a:latin typeface="Times New Roman"/>
                <a:ea typeface="Times New Roman"/>
                <a:cs typeface="Times New Roman"/>
                <a:sym typeface="Times New Roman"/>
              </a:rPr>
              <a:t>   PD     </a:t>
            </a:r>
          </a:p>
        </p:txBody>
      </p:sp>
      <p:sp>
        <p:nvSpPr>
          <p:cNvPr name="TextBox 10" id="10"/>
          <p:cNvSpPr txBox="true"/>
          <p:nvPr/>
        </p:nvSpPr>
        <p:spPr>
          <a:xfrm rot="0">
            <a:off x="4846422" y="8025057"/>
            <a:ext cx="1343978"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2σJ - p</a:t>
            </a:r>
          </a:p>
        </p:txBody>
      </p:sp>
      <p:sp>
        <p:nvSpPr>
          <p:cNvPr name="TextBox 11" id="11"/>
          <p:cNvSpPr txBox="true"/>
          <p:nvPr/>
        </p:nvSpPr>
        <p:spPr>
          <a:xfrm rot="0">
            <a:off x="206990" y="9115425"/>
            <a:ext cx="6831903" cy="689611"/>
          </a:xfrm>
          <a:prstGeom prst="rect">
            <a:avLst/>
          </a:prstGeom>
        </p:spPr>
        <p:txBody>
          <a:bodyPr anchor="t" rtlCol="false" tIns="0" lIns="0" bIns="0" rIns="0">
            <a:spAutoFit/>
          </a:bodyPr>
          <a:lstStyle/>
          <a:p>
            <a:pPr algn="ctr"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P= 1.5 Mpa (design pressure)</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139238" y="4792681"/>
            <a:ext cx="9525" cy="403823"/>
          </a:xfrm>
          <a:prstGeom prst="rect">
            <a:avLst/>
          </a:prstGeom>
        </p:spPr>
        <p:txBody>
          <a:bodyPr anchor="t" rtlCol="false" tIns="0" lIns="0" bIns="0" rIns="0">
            <a:spAutoFit/>
          </a:bodyPr>
          <a:lstStyle/>
          <a:p>
            <a:pPr algn="ctr">
              <a:lnSpc>
                <a:spcPts val="2942"/>
              </a:lnSpc>
              <a:spcBef>
                <a:spcPct val="0"/>
              </a:spcBef>
            </a:pPr>
          </a:p>
        </p:txBody>
      </p:sp>
      <p:sp>
        <p:nvSpPr>
          <p:cNvPr name="TextBox 3" id="3"/>
          <p:cNvSpPr txBox="true"/>
          <p:nvPr/>
        </p:nvSpPr>
        <p:spPr>
          <a:xfrm rot="0">
            <a:off x="786241" y="1064913"/>
            <a:ext cx="14937179" cy="8193387"/>
          </a:xfrm>
          <a:prstGeom prst="rect">
            <a:avLst/>
          </a:prstGeom>
        </p:spPr>
        <p:txBody>
          <a:bodyPr anchor="t" rtlCol="false" tIns="0" lIns="0" bIns="0" rIns="0">
            <a:spAutoFit/>
          </a:bodyPr>
          <a:lstStyle/>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List of tables</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List of Figures</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Chemical to be manufactured(Acetone)</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Physical and Chemical Properties</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Chemical Reaction</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Process Flow Diagram</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Process Description.</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Material Balance Calculations</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Energy balance calculation</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Section wise design calculation</a:t>
            </a:r>
          </a:p>
          <a:p>
            <a:pPr algn="l">
              <a:lnSpc>
                <a:spcPts val="3218"/>
              </a:lnSpc>
            </a:pPr>
            <a:r>
              <a:rPr lang="en-US" sz="2298">
                <a:solidFill>
                  <a:srgbClr val="000000"/>
                </a:solidFill>
                <a:latin typeface="Times New Roman"/>
                <a:ea typeface="Times New Roman"/>
                <a:cs typeface="Times New Roman"/>
                <a:sym typeface="Times New Roman"/>
              </a:rPr>
              <a:t>             1.Storage tank</a:t>
            </a:r>
          </a:p>
          <a:p>
            <a:pPr algn="l">
              <a:lnSpc>
                <a:spcPts val="3218"/>
              </a:lnSpc>
            </a:pPr>
            <a:r>
              <a:rPr lang="en-US" sz="2298">
                <a:solidFill>
                  <a:srgbClr val="000000"/>
                </a:solidFill>
                <a:latin typeface="Times New Roman"/>
                <a:ea typeface="Times New Roman"/>
                <a:cs typeface="Times New Roman"/>
                <a:sym typeface="Times New Roman"/>
              </a:rPr>
              <a:t>             2.Piping</a:t>
            </a:r>
          </a:p>
          <a:p>
            <a:pPr algn="l">
              <a:lnSpc>
                <a:spcPts val="3218"/>
              </a:lnSpc>
            </a:pPr>
            <a:r>
              <a:rPr lang="en-US" sz="2298">
                <a:solidFill>
                  <a:srgbClr val="000000"/>
                </a:solidFill>
                <a:latin typeface="Times New Roman"/>
                <a:ea typeface="Times New Roman"/>
                <a:cs typeface="Times New Roman"/>
                <a:sym typeface="Times New Roman"/>
              </a:rPr>
              <a:t>             3.Pumps</a:t>
            </a:r>
          </a:p>
          <a:p>
            <a:pPr algn="l">
              <a:lnSpc>
                <a:spcPts val="3218"/>
              </a:lnSpc>
            </a:pPr>
            <a:r>
              <a:rPr lang="en-US" sz="2298">
                <a:solidFill>
                  <a:srgbClr val="000000"/>
                </a:solidFill>
                <a:latin typeface="Times New Roman"/>
                <a:ea typeface="Times New Roman"/>
                <a:cs typeface="Times New Roman"/>
                <a:sym typeface="Times New Roman"/>
              </a:rPr>
              <a:t>             4.Reactors</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Another equipment based on the Process flow diagram</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Results in a tabular form</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Sr No | Tank No | Chemical to store | Capacity | Dimensions | Thickness |</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Safety</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Plant Layout</a:t>
            </a:r>
          </a:p>
          <a:p>
            <a:pPr algn="l" marL="496352" indent="-248176" lvl="1">
              <a:lnSpc>
                <a:spcPts val="3218"/>
              </a:lnSpc>
              <a:buFont typeface="Arial"/>
              <a:buChar char="•"/>
            </a:pPr>
            <a:r>
              <a:rPr lang="en-US" sz="2298">
                <a:solidFill>
                  <a:srgbClr val="000000"/>
                </a:solidFill>
                <a:latin typeface="Times New Roman"/>
                <a:ea typeface="Times New Roman"/>
                <a:cs typeface="Times New Roman"/>
                <a:sym typeface="Times New Roman"/>
              </a:rPr>
              <a:t>Bibliography</a:t>
            </a:r>
          </a:p>
        </p:txBody>
      </p:sp>
      <p:sp>
        <p:nvSpPr>
          <p:cNvPr name="TextBox 4" id="4"/>
          <p:cNvSpPr txBox="true"/>
          <p:nvPr/>
        </p:nvSpPr>
        <p:spPr>
          <a:xfrm rot="0">
            <a:off x="1028700" y="355636"/>
            <a:ext cx="1542455" cy="673064"/>
          </a:xfrm>
          <a:prstGeom prst="rect">
            <a:avLst/>
          </a:prstGeom>
        </p:spPr>
        <p:txBody>
          <a:bodyPr anchor="t" rtlCol="false" tIns="0" lIns="0" bIns="0" rIns="0">
            <a:spAutoFit/>
          </a:bodyPr>
          <a:lstStyle/>
          <a:p>
            <a:pPr algn="ctr">
              <a:lnSpc>
                <a:spcPts val="4901"/>
              </a:lnSpc>
              <a:spcBef>
                <a:spcPct val="0"/>
              </a:spcBef>
            </a:pPr>
            <a:r>
              <a:rPr lang="en-US" sz="3501">
                <a:solidFill>
                  <a:srgbClr val="000000"/>
                </a:solidFill>
                <a:latin typeface="Times New Roman"/>
                <a:ea typeface="Times New Roman"/>
                <a:cs typeface="Times New Roman"/>
                <a:sym typeface="Times New Roman"/>
              </a:rPr>
              <a:t>INDEX</a:t>
            </a:r>
          </a:p>
        </p:txBody>
      </p:sp>
    </p:spTree>
  </p:cSld>
  <p:clrMapOvr>
    <a:masterClrMapping/>
  </p:clrMapOvr>
</p:sld>
</file>

<file path=ppt/slides/slide5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341905"/>
            <a:ext cx="7172801" cy="689611"/>
          </a:xfrm>
          <a:prstGeom prst="rect">
            <a:avLst/>
          </a:prstGeom>
        </p:spPr>
        <p:txBody>
          <a:bodyPr anchor="t" rtlCol="false" tIns="0" lIns="0" bIns="0" rIns="0">
            <a:spAutoFit/>
          </a:bodyPr>
          <a:lstStyle/>
          <a:p>
            <a:pPr algn="ctr"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Outside Diameter ,D = 88.9 mm </a:t>
            </a:r>
          </a:p>
        </p:txBody>
      </p:sp>
      <p:sp>
        <p:nvSpPr>
          <p:cNvPr name="TextBox 3" id="3"/>
          <p:cNvSpPr txBox="true"/>
          <p:nvPr/>
        </p:nvSpPr>
        <p:spPr>
          <a:xfrm rot="0">
            <a:off x="1028700" y="2084498"/>
            <a:ext cx="6150650" cy="689611"/>
          </a:xfrm>
          <a:prstGeom prst="rect">
            <a:avLst/>
          </a:prstGeom>
        </p:spPr>
        <p:txBody>
          <a:bodyPr anchor="t" rtlCol="false" tIns="0" lIns="0" bIns="0" rIns="0">
            <a:spAutoFit/>
          </a:bodyPr>
          <a:lstStyle/>
          <a:p>
            <a:pPr algn="ctr" marL="777229" indent="-388614" lvl="1">
              <a:lnSpc>
                <a:spcPts val="5039"/>
              </a:lnSpc>
              <a:buFont typeface="Arial"/>
              <a:buChar char="•"/>
            </a:pPr>
            <a:r>
              <a:rPr lang="en-US" sz="3599">
                <a:solidFill>
                  <a:srgbClr val="000000"/>
                </a:solidFill>
                <a:latin typeface="Times New Roman"/>
                <a:ea typeface="Times New Roman"/>
                <a:cs typeface="Times New Roman"/>
                <a:sym typeface="Times New Roman"/>
              </a:rPr>
              <a:t>Joint efficiency ,σ=138Mpa</a:t>
            </a:r>
          </a:p>
        </p:txBody>
      </p:sp>
      <p:sp>
        <p:nvSpPr>
          <p:cNvPr name="TextBox 4" id="4"/>
          <p:cNvSpPr txBox="true"/>
          <p:nvPr/>
        </p:nvSpPr>
        <p:spPr>
          <a:xfrm rot="0">
            <a:off x="5734586" y="3307593"/>
            <a:ext cx="3676531"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t =</a:t>
            </a:r>
            <a:r>
              <a:rPr lang="en-US" sz="3599" u="sng">
                <a:solidFill>
                  <a:srgbClr val="000000"/>
                </a:solidFill>
                <a:latin typeface="Times New Roman"/>
                <a:ea typeface="Times New Roman"/>
                <a:cs typeface="Times New Roman"/>
                <a:sym typeface="Times New Roman"/>
              </a:rPr>
              <a:t>    1.5 x 0.088    </a:t>
            </a:r>
            <a:r>
              <a:rPr lang="en-US" sz="3599">
                <a:solidFill>
                  <a:srgbClr val="000000"/>
                </a:solidFill>
                <a:latin typeface="Times New Roman"/>
                <a:ea typeface="Times New Roman"/>
                <a:cs typeface="Times New Roman"/>
                <a:sym typeface="Times New Roman"/>
              </a:rPr>
              <a:t> </a:t>
            </a:r>
          </a:p>
        </p:txBody>
      </p:sp>
      <p:sp>
        <p:nvSpPr>
          <p:cNvPr name="TextBox 5" id="5"/>
          <p:cNvSpPr txBox="true"/>
          <p:nvPr/>
        </p:nvSpPr>
        <p:spPr>
          <a:xfrm rot="0">
            <a:off x="6636693" y="3854329"/>
            <a:ext cx="2218968"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2 x 138 -1.5</a:t>
            </a:r>
          </a:p>
        </p:txBody>
      </p:sp>
      <p:sp>
        <p:nvSpPr>
          <p:cNvPr name="TextBox 6" id="6"/>
          <p:cNvSpPr txBox="true"/>
          <p:nvPr/>
        </p:nvSpPr>
        <p:spPr>
          <a:xfrm rot="0">
            <a:off x="3769551" y="4727257"/>
            <a:ext cx="2361962"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t=0.572 mm</a:t>
            </a:r>
          </a:p>
        </p:txBody>
      </p:sp>
      <p:sp>
        <p:nvSpPr>
          <p:cNvPr name="TextBox 7" id="7"/>
          <p:cNvSpPr txBox="true"/>
          <p:nvPr/>
        </p:nvSpPr>
        <p:spPr>
          <a:xfrm rot="0">
            <a:off x="0" y="5666419"/>
            <a:ext cx="17259300"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Adding a corrosion allowance of 1.5 mm(typical carbon steel) for safety compilance</a:t>
            </a:r>
          </a:p>
        </p:txBody>
      </p:sp>
      <p:sp>
        <p:nvSpPr>
          <p:cNvPr name="TextBox 8" id="8"/>
          <p:cNvSpPr txBox="true"/>
          <p:nvPr/>
        </p:nvSpPr>
        <p:spPr>
          <a:xfrm rot="0">
            <a:off x="4883884" y="6603680"/>
            <a:ext cx="4590931" cy="6896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imes New Roman"/>
                <a:ea typeface="Times New Roman"/>
                <a:cs typeface="Times New Roman"/>
                <a:sym typeface="Times New Roman"/>
              </a:rPr>
              <a:t>t=0.572+1.5=2.072 mm</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05668" y="2516664"/>
            <a:ext cx="6844529" cy="5253671"/>
          </a:xfrm>
          <a:custGeom>
            <a:avLst/>
            <a:gdLst/>
            <a:ahLst/>
            <a:cxnLst/>
            <a:rect r="r" b="b" t="t" l="l"/>
            <a:pathLst>
              <a:path h="5253671" w="6844529">
                <a:moveTo>
                  <a:pt x="0" y="0"/>
                </a:moveTo>
                <a:lnTo>
                  <a:pt x="6844529" y="0"/>
                </a:lnTo>
                <a:lnTo>
                  <a:pt x="6844529" y="5253672"/>
                </a:lnTo>
                <a:lnTo>
                  <a:pt x="0" y="5253672"/>
                </a:lnTo>
                <a:lnTo>
                  <a:pt x="0" y="0"/>
                </a:lnTo>
                <a:close/>
              </a:path>
            </a:pathLst>
          </a:custGeom>
          <a:blipFill>
            <a:blip r:embed="rId2"/>
            <a:stretch>
              <a:fillRect l="0" t="-4523" r="0" b="-4523"/>
            </a:stretch>
          </a:blipFill>
        </p:spPr>
      </p:sp>
      <p:sp>
        <p:nvSpPr>
          <p:cNvPr name="TextBox 3" id="3"/>
          <p:cNvSpPr txBox="true"/>
          <p:nvPr/>
        </p:nvSpPr>
        <p:spPr>
          <a:xfrm rot="0">
            <a:off x="1605284" y="1157976"/>
            <a:ext cx="4506397" cy="689611"/>
          </a:xfrm>
          <a:prstGeom prst="rect">
            <a:avLst/>
          </a:prstGeom>
        </p:spPr>
        <p:txBody>
          <a:bodyPr anchor="t" rtlCol="false" tIns="0" lIns="0" bIns="0" rIns="0">
            <a:spAutoFit/>
          </a:bodyPr>
          <a:lstStyle/>
          <a:p>
            <a:pPr algn="ctr">
              <a:lnSpc>
                <a:spcPts val="5039"/>
              </a:lnSpc>
            </a:pPr>
            <a:r>
              <a:rPr lang="en-US" b="true" sz="3599" u="sng">
                <a:solidFill>
                  <a:srgbClr val="000000"/>
                </a:solidFill>
                <a:latin typeface="Times New Roman Bold"/>
                <a:ea typeface="Times New Roman Bold"/>
                <a:cs typeface="Times New Roman Bold"/>
                <a:sym typeface="Times New Roman Bold"/>
              </a:rPr>
              <a:t>Selecting Pipe Schedule</a:t>
            </a:r>
          </a:p>
        </p:txBody>
      </p:sp>
      <p:sp>
        <p:nvSpPr>
          <p:cNvPr name="TextBox 4" id="4"/>
          <p:cNvSpPr txBox="true"/>
          <p:nvPr/>
        </p:nvSpPr>
        <p:spPr>
          <a:xfrm rot="0">
            <a:off x="1879485" y="2125389"/>
            <a:ext cx="12105561" cy="588011"/>
          </a:xfrm>
          <a:prstGeom prst="rect">
            <a:avLst/>
          </a:prstGeom>
        </p:spPr>
        <p:txBody>
          <a:bodyPr anchor="t" rtlCol="false" tIns="0" lIns="0" bIns="0" rIns="0">
            <a:spAutoFit/>
          </a:bodyPr>
          <a:lstStyle/>
          <a:p>
            <a:pPr algn="ctr" marL="669281" indent="-334641" lvl="1">
              <a:lnSpc>
                <a:spcPts val="4339"/>
              </a:lnSpc>
              <a:buFont typeface="Arial"/>
              <a:buChar char="•"/>
            </a:pPr>
            <a:r>
              <a:rPr lang="en-US" sz="3099">
                <a:solidFill>
                  <a:srgbClr val="000000"/>
                </a:solidFill>
                <a:latin typeface="Times New Roman"/>
                <a:ea typeface="Times New Roman"/>
                <a:cs typeface="Times New Roman"/>
                <a:sym typeface="Times New Roman"/>
              </a:rPr>
              <a:t>Schedule 40 has a thickness of 3.91 mm (greater than our calculated)</a:t>
            </a:r>
          </a:p>
        </p:txBody>
      </p:sp>
      <p:sp>
        <p:nvSpPr>
          <p:cNvPr name="TextBox 5" id="5"/>
          <p:cNvSpPr txBox="true"/>
          <p:nvPr/>
        </p:nvSpPr>
        <p:spPr>
          <a:xfrm rot="0">
            <a:off x="903470" y="2672125"/>
            <a:ext cx="14057591" cy="588011"/>
          </a:xfrm>
          <a:prstGeom prst="rect">
            <a:avLst/>
          </a:prstGeom>
        </p:spPr>
        <p:txBody>
          <a:bodyPr anchor="t" rtlCol="false" tIns="0" lIns="0" bIns="0" rIns="0">
            <a:spAutoFit/>
          </a:bodyPr>
          <a:lstStyle/>
          <a:p>
            <a:pPr algn="ctr">
              <a:lnSpc>
                <a:spcPts val="4339"/>
              </a:lnSpc>
              <a:spcBef>
                <a:spcPct val="0"/>
              </a:spcBef>
            </a:pPr>
          </a:p>
        </p:txBody>
      </p:sp>
      <p:sp>
        <p:nvSpPr>
          <p:cNvPr name="TextBox 6" id="6"/>
          <p:cNvSpPr txBox="true"/>
          <p:nvPr/>
        </p:nvSpPr>
        <p:spPr>
          <a:xfrm rot="0">
            <a:off x="1849719" y="2945494"/>
            <a:ext cx="11737181" cy="588011"/>
          </a:xfrm>
          <a:prstGeom prst="rect">
            <a:avLst/>
          </a:prstGeom>
        </p:spPr>
        <p:txBody>
          <a:bodyPr anchor="t" rtlCol="false" tIns="0" lIns="0" bIns="0" rIns="0">
            <a:spAutoFit/>
          </a:bodyPr>
          <a:lstStyle/>
          <a:p>
            <a:pPr algn="ctr" marL="669281" indent="-334641" lvl="1">
              <a:lnSpc>
                <a:spcPts val="4339"/>
              </a:lnSpc>
              <a:buFont typeface="Arial"/>
              <a:buChar char="•"/>
            </a:pPr>
            <a:r>
              <a:rPr lang="en-US" sz="3099">
                <a:solidFill>
                  <a:srgbClr val="000000"/>
                </a:solidFill>
                <a:latin typeface="Times New Roman"/>
                <a:ea typeface="Times New Roman"/>
                <a:cs typeface="Times New Roman"/>
                <a:sym typeface="Times New Roman"/>
              </a:rPr>
              <a:t>Nominal pipe size 3 schedule 40 pipe is suitable for this applicaton</a:t>
            </a:r>
          </a:p>
        </p:txBody>
      </p:sp>
      <p:sp>
        <p:nvSpPr>
          <p:cNvPr name="TextBox 7" id="7"/>
          <p:cNvSpPr txBox="true"/>
          <p:nvPr/>
        </p:nvSpPr>
        <p:spPr>
          <a:xfrm rot="0">
            <a:off x="1673328" y="3768455"/>
            <a:ext cx="6552605" cy="824229"/>
          </a:xfrm>
          <a:prstGeom prst="rect">
            <a:avLst/>
          </a:prstGeom>
        </p:spPr>
        <p:txBody>
          <a:bodyPr anchor="t" rtlCol="false" tIns="0" lIns="0" bIns="0" rIns="0">
            <a:spAutoFit/>
          </a:bodyPr>
          <a:lstStyle/>
          <a:p>
            <a:pPr algn="ctr">
              <a:lnSpc>
                <a:spcPts val="6020"/>
              </a:lnSpc>
            </a:pPr>
            <a:r>
              <a:rPr lang="en-US" b="true" sz="4300" u="sng">
                <a:solidFill>
                  <a:srgbClr val="000000"/>
                </a:solidFill>
                <a:latin typeface="Times New Roman Bold"/>
                <a:ea typeface="Times New Roman Bold"/>
                <a:cs typeface="Times New Roman Bold"/>
                <a:sym typeface="Times New Roman Bold"/>
              </a:rPr>
              <a:t>Pressure drop across pipeline</a:t>
            </a:r>
          </a:p>
        </p:txBody>
      </p:sp>
      <p:sp>
        <p:nvSpPr>
          <p:cNvPr name="TextBox 8" id="8"/>
          <p:cNvSpPr txBox="true"/>
          <p:nvPr/>
        </p:nvSpPr>
        <p:spPr>
          <a:xfrm rot="0">
            <a:off x="1063490" y="4856210"/>
            <a:ext cx="3045143" cy="630556"/>
          </a:xfrm>
          <a:prstGeom prst="rect">
            <a:avLst/>
          </a:prstGeom>
        </p:spPr>
        <p:txBody>
          <a:bodyPr anchor="t" rtlCol="false" tIns="0" lIns="0" bIns="0" rIns="0">
            <a:spAutoFit/>
          </a:bodyPr>
          <a:lstStyle/>
          <a:p>
            <a:pPr algn="ctr" marL="712460" indent="-356230" lvl="1">
              <a:lnSpc>
                <a:spcPts val="4619"/>
              </a:lnSpc>
              <a:buFont typeface="Arial"/>
              <a:buChar char="•"/>
            </a:pPr>
            <a:r>
              <a:rPr lang="en-US" sz="3299">
                <a:solidFill>
                  <a:srgbClr val="000000"/>
                </a:solidFill>
                <a:latin typeface="Times New Roman"/>
                <a:ea typeface="Times New Roman"/>
                <a:cs typeface="Times New Roman"/>
                <a:sym typeface="Times New Roman"/>
              </a:rPr>
              <a:t>ε =0.015 mm</a:t>
            </a:r>
          </a:p>
        </p:txBody>
      </p:sp>
      <p:sp>
        <p:nvSpPr>
          <p:cNvPr name="TextBox 9" id="9"/>
          <p:cNvSpPr txBox="true"/>
          <p:nvPr/>
        </p:nvSpPr>
        <p:spPr>
          <a:xfrm rot="0">
            <a:off x="925080" y="5402946"/>
            <a:ext cx="7682151" cy="630556"/>
          </a:xfrm>
          <a:prstGeom prst="rect">
            <a:avLst/>
          </a:prstGeom>
        </p:spPr>
        <p:txBody>
          <a:bodyPr anchor="t" rtlCol="false" tIns="0" lIns="0" bIns="0" rIns="0">
            <a:spAutoFit/>
          </a:bodyPr>
          <a:lstStyle/>
          <a:p>
            <a:pPr algn="ctr" marL="712460" indent="-356230" lvl="1">
              <a:lnSpc>
                <a:spcPts val="4619"/>
              </a:lnSpc>
              <a:buFont typeface="Arial"/>
              <a:buChar char="•"/>
            </a:pPr>
            <a:r>
              <a:rPr lang="en-US" sz="3299">
                <a:solidFill>
                  <a:srgbClr val="000000"/>
                </a:solidFill>
                <a:latin typeface="Times New Roman"/>
                <a:ea typeface="Times New Roman"/>
                <a:cs typeface="Times New Roman"/>
                <a:sym typeface="Times New Roman"/>
              </a:rPr>
              <a:t>The length of pipe line = 34.6 m</a:t>
            </a:r>
          </a:p>
        </p:txBody>
      </p:sp>
      <p:sp>
        <p:nvSpPr>
          <p:cNvPr name="TextBox 10" id="10"/>
          <p:cNvSpPr txBox="true"/>
          <p:nvPr/>
        </p:nvSpPr>
        <p:spPr>
          <a:xfrm rot="0">
            <a:off x="1291702" y="5959207"/>
            <a:ext cx="9427933" cy="4931411"/>
          </a:xfrm>
          <a:prstGeom prst="rect">
            <a:avLst/>
          </a:prstGeom>
        </p:spPr>
        <p:txBody>
          <a:bodyPr anchor="t" rtlCol="false" tIns="0" lIns="0" bIns="0" rIns="0">
            <a:spAutoFit/>
          </a:bodyPr>
          <a:lstStyle/>
          <a:p>
            <a:pPr algn="ctr" marL="669281" indent="-334641" lvl="1">
              <a:lnSpc>
                <a:spcPts val="4339"/>
              </a:lnSpc>
              <a:spcBef>
                <a:spcPct val="0"/>
              </a:spcBef>
              <a:buFont typeface="Arial"/>
              <a:buChar char="•"/>
            </a:pPr>
            <a:r>
              <a:rPr lang="en-US" sz="3099">
                <a:solidFill>
                  <a:srgbClr val="000000"/>
                </a:solidFill>
                <a:latin typeface="Times New Roman"/>
                <a:ea typeface="Times New Roman"/>
                <a:cs typeface="Times New Roman"/>
                <a:sym typeface="Times New Roman"/>
              </a:rPr>
              <a:t>N</a:t>
            </a:r>
            <a:r>
              <a:rPr lang="en-US" sz="3099">
                <a:solidFill>
                  <a:srgbClr val="000000"/>
                </a:solidFill>
                <a:latin typeface="Times New Roman"/>
                <a:ea typeface="Times New Roman"/>
                <a:cs typeface="Times New Roman"/>
                <a:sym typeface="Times New Roman"/>
              </a:rPr>
              <a:t>ow,finding the value of head loss,</a:t>
            </a:r>
          </a:p>
          <a:p>
            <a:pPr algn="ctr" marL="669281" indent="-334641" lvl="1">
              <a:lnSpc>
                <a:spcPts val="4339"/>
              </a:lnSpc>
              <a:spcBef>
                <a:spcPct val="0"/>
              </a:spcBef>
              <a:buFont typeface="Arial"/>
              <a:buChar char="•"/>
            </a:pPr>
            <a:r>
              <a:rPr lang="en-US" sz="3099">
                <a:solidFill>
                  <a:srgbClr val="000000"/>
                </a:solidFill>
                <a:latin typeface="Times New Roman"/>
                <a:ea typeface="Times New Roman"/>
                <a:cs typeface="Times New Roman"/>
                <a:sym typeface="Times New Roman"/>
              </a:rPr>
              <a:t>P/g=(4fL/D + K)x V^2/2g</a:t>
            </a:r>
          </a:p>
          <a:p>
            <a:pPr algn="ctr" marL="669281" indent="-334641" lvl="1">
              <a:lnSpc>
                <a:spcPts val="4339"/>
              </a:lnSpc>
              <a:spcBef>
                <a:spcPct val="0"/>
              </a:spcBef>
              <a:buFont typeface="Arial"/>
              <a:buChar char="•"/>
            </a:pPr>
            <a:r>
              <a:rPr lang="en-US" sz="3099">
                <a:solidFill>
                  <a:srgbClr val="000000"/>
                </a:solidFill>
                <a:latin typeface="Times New Roman"/>
                <a:ea typeface="Times New Roman"/>
                <a:cs typeface="Times New Roman"/>
                <a:sym typeface="Times New Roman"/>
              </a:rPr>
              <a:t>4fL/D=34.13m</a:t>
            </a:r>
          </a:p>
          <a:p>
            <a:pPr algn="ctr" marL="669281" indent="-334641" lvl="1">
              <a:lnSpc>
                <a:spcPts val="4339"/>
              </a:lnSpc>
              <a:spcBef>
                <a:spcPct val="0"/>
              </a:spcBef>
              <a:buFont typeface="Arial"/>
              <a:buChar char="•"/>
            </a:pPr>
            <a:r>
              <a:rPr lang="en-US" sz="3099">
                <a:solidFill>
                  <a:srgbClr val="000000"/>
                </a:solidFill>
                <a:latin typeface="Times New Roman"/>
                <a:ea typeface="Times New Roman"/>
                <a:cs typeface="Times New Roman"/>
                <a:sym typeface="Times New Roman"/>
              </a:rPr>
              <a:t>K=Minor losses and elbow losses=14.25</a:t>
            </a:r>
          </a:p>
          <a:p>
            <a:pPr algn="ctr" marL="669281" indent="-334641" lvl="1">
              <a:lnSpc>
                <a:spcPts val="4339"/>
              </a:lnSpc>
              <a:spcBef>
                <a:spcPct val="0"/>
              </a:spcBef>
              <a:buFont typeface="Arial"/>
              <a:buChar char="•"/>
            </a:pPr>
            <a:r>
              <a:rPr lang="en-US" sz="3099">
                <a:solidFill>
                  <a:srgbClr val="000000"/>
                </a:solidFill>
                <a:latin typeface="Times New Roman"/>
                <a:ea typeface="Times New Roman"/>
                <a:cs typeface="Times New Roman"/>
                <a:sym typeface="Times New Roman"/>
              </a:rPr>
              <a:t>P/g=48.21x4/2x9.81=9.91m</a:t>
            </a:r>
          </a:p>
          <a:p>
            <a:pPr algn="ctr" marL="669281" indent="-334641" lvl="1">
              <a:lnSpc>
                <a:spcPts val="4339"/>
              </a:lnSpc>
              <a:spcBef>
                <a:spcPct val="0"/>
              </a:spcBef>
              <a:buFont typeface="Arial"/>
              <a:buChar char="•"/>
            </a:pPr>
            <a:r>
              <a:rPr lang="en-US" sz="3099">
                <a:solidFill>
                  <a:srgbClr val="000000"/>
                </a:solidFill>
                <a:latin typeface="Times New Roman"/>
                <a:ea typeface="Times New Roman"/>
                <a:cs typeface="Times New Roman"/>
                <a:sym typeface="Times New Roman"/>
              </a:rPr>
              <a:t>Pressure head loss=9.91m</a:t>
            </a:r>
          </a:p>
          <a:p>
            <a:pPr algn="ctr" marL="669281" indent="-334641" lvl="1">
              <a:lnSpc>
                <a:spcPts val="4339"/>
              </a:lnSpc>
              <a:spcBef>
                <a:spcPct val="0"/>
              </a:spcBef>
              <a:buFont typeface="Arial"/>
              <a:buChar char="•"/>
            </a:pPr>
            <a:r>
              <a:rPr lang="en-US" sz="3099">
                <a:solidFill>
                  <a:srgbClr val="000000"/>
                </a:solidFill>
                <a:latin typeface="Times New Roman"/>
                <a:ea typeface="Times New Roman"/>
                <a:cs typeface="Times New Roman"/>
                <a:sym typeface="Times New Roman"/>
              </a:rPr>
              <a:t>Pressure loss in pipe=164.38Kpa</a:t>
            </a:r>
          </a:p>
          <a:p>
            <a:pPr algn="ctr">
              <a:lnSpc>
                <a:spcPts val="4339"/>
              </a:lnSpc>
              <a:spcBef>
                <a:spcPct val="0"/>
              </a:spcBef>
            </a:pPr>
          </a:p>
          <a:p>
            <a:pPr algn="ctr">
              <a:lnSpc>
                <a:spcPts val="4339"/>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55965" y="424179"/>
            <a:ext cx="10906720"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Times New Roman Bold"/>
                <a:ea typeface="Times New Roman Bold"/>
                <a:cs typeface="Times New Roman Bold"/>
                <a:sym typeface="Times New Roman Bold"/>
              </a:rPr>
              <a:t>PIPE SECTION-3:CSTR-1 TO CUMENE STORAGE TANK</a:t>
            </a:r>
          </a:p>
        </p:txBody>
      </p:sp>
      <p:sp>
        <p:nvSpPr>
          <p:cNvPr name="TextBox 3" id="3"/>
          <p:cNvSpPr txBox="true"/>
          <p:nvPr/>
        </p:nvSpPr>
        <p:spPr>
          <a:xfrm rot="0">
            <a:off x="1722227" y="1176024"/>
            <a:ext cx="10906720" cy="512446"/>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Times New Roman"/>
                <a:ea typeface="Times New Roman"/>
                <a:cs typeface="Times New Roman"/>
                <a:sym typeface="Times New Roman"/>
              </a:rPr>
              <a:t>Assuming velocity equals to 2m/s</a:t>
            </a:r>
          </a:p>
        </p:txBody>
      </p:sp>
      <p:sp>
        <p:nvSpPr>
          <p:cNvPr name="TextBox 4" id="4"/>
          <p:cNvSpPr txBox="true"/>
          <p:nvPr/>
        </p:nvSpPr>
        <p:spPr>
          <a:xfrm rot="0">
            <a:off x="1055965" y="1421770"/>
            <a:ext cx="12708136" cy="8903594"/>
          </a:xfrm>
          <a:prstGeom prst="rect">
            <a:avLst/>
          </a:prstGeom>
        </p:spPr>
        <p:txBody>
          <a:bodyPr anchor="t" rtlCol="false" tIns="0" lIns="0" bIns="0" rIns="0">
            <a:spAutoFit/>
          </a:bodyPr>
          <a:lstStyle/>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Density of cumene at 110c=862kg/m^3</a:t>
            </a:r>
          </a:p>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Viscosity of cumene = 0.79x10^-Volumetric flow rate =2751285.6kg/day=31.84kg/s</a:t>
            </a:r>
          </a:p>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Q=31.84/862=0.0369m^3/s</a:t>
            </a:r>
          </a:p>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Q=AxV</a:t>
            </a:r>
          </a:p>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A=0.0369/2=0.0184=</a:t>
            </a:r>
          </a:p>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3.14xD^2=4x0.01874</a:t>
            </a:r>
          </a:p>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D=0.132=5.2inches</a:t>
            </a:r>
          </a:p>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For 40 schedule pipe and NPS 5.5inches the thickness of pipe is 0.258mm</a:t>
            </a:r>
          </a:p>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Length os pipe section is 67.03+5+1+1=74.03</a:t>
            </a:r>
          </a:p>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3 Elbows are considered here</a:t>
            </a:r>
          </a:p>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e/D=0.000046/0.13=0.0003538</a:t>
            </a:r>
          </a:p>
          <a:p>
            <a:pPr algn="l" marL="584518" indent="-292259" lvl="1">
              <a:lnSpc>
                <a:spcPts val="5441"/>
              </a:lnSpc>
              <a:buFont typeface="Arial"/>
              <a:buChar char="•"/>
            </a:pPr>
            <a:r>
              <a:rPr lang="en-US" sz="2707">
                <a:solidFill>
                  <a:srgbClr val="000000"/>
                </a:solidFill>
                <a:latin typeface="Times New Roman"/>
                <a:ea typeface="Times New Roman"/>
                <a:cs typeface="Times New Roman"/>
                <a:sym typeface="Times New Roman"/>
              </a:rPr>
              <a:t>Re=283696.2 flow is turbulent</a:t>
            </a:r>
          </a:p>
          <a:p>
            <a:pPr algn="l">
              <a:lnSpc>
                <a:spcPts val="5441"/>
              </a:lnSpc>
            </a:pPr>
          </a:p>
        </p:txBody>
      </p:sp>
    </p:spTree>
  </p:cSld>
  <p:clrMapOvr>
    <a:masterClrMapping/>
  </p:clrMapOvr>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39728" y="649604"/>
            <a:ext cx="12724615" cy="6246117"/>
          </a:xfrm>
          <a:prstGeom prst="rect">
            <a:avLst/>
          </a:prstGeom>
        </p:spPr>
        <p:txBody>
          <a:bodyPr anchor="t" rtlCol="false" tIns="0" lIns="0" bIns="0" rIns="0">
            <a:spAutoFit/>
          </a:bodyPr>
          <a:lstStyle/>
          <a:p>
            <a:pPr algn="l" marL="582924" indent="-291462" lvl="1">
              <a:lnSpc>
                <a:spcPts val="5507"/>
              </a:lnSpc>
              <a:buFont typeface="Arial"/>
              <a:buChar char="•"/>
            </a:pPr>
            <a:r>
              <a:rPr lang="en-US" sz="2699">
                <a:solidFill>
                  <a:srgbClr val="000000"/>
                </a:solidFill>
                <a:latin typeface="Times New Roman"/>
                <a:ea typeface="Times New Roman"/>
                <a:cs typeface="Times New Roman"/>
                <a:sym typeface="Times New Roman"/>
              </a:rPr>
              <a:t>Now,finding the value of head loss,</a:t>
            </a:r>
          </a:p>
          <a:p>
            <a:pPr algn="l" marL="582924" indent="-291462" lvl="1">
              <a:lnSpc>
                <a:spcPts val="5507"/>
              </a:lnSpc>
              <a:buFont typeface="Arial"/>
              <a:buChar char="•"/>
            </a:pPr>
            <a:r>
              <a:rPr lang="en-US" sz="2699">
                <a:solidFill>
                  <a:srgbClr val="000000"/>
                </a:solidFill>
                <a:latin typeface="Times New Roman"/>
                <a:ea typeface="Times New Roman"/>
                <a:cs typeface="Times New Roman"/>
                <a:sym typeface="Times New Roman"/>
              </a:rPr>
              <a:t>P/g=(4fL/D + K)x V^2/2g</a:t>
            </a:r>
          </a:p>
          <a:p>
            <a:pPr algn="l" marL="582924" indent="-291462" lvl="1">
              <a:lnSpc>
                <a:spcPts val="5507"/>
              </a:lnSpc>
              <a:buFont typeface="Arial"/>
              <a:buChar char="•"/>
            </a:pPr>
            <a:r>
              <a:rPr lang="en-US" sz="2699">
                <a:solidFill>
                  <a:srgbClr val="000000"/>
                </a:solidFill>
                <a:latin typeface="Times New Roman"/>
                <a:ea typeface="Times New Roman"/>
                <a:cs typeface="Times New Roman"/>
                <a:sym typeface="Times New Roman"/>
              </a:rPr>
              <a:t>4fL/D=4x0.017x74.03/0.132=38.136</a:t>
            </a:r>
          </a:p>
          <a:p>
            <a:pPr algn="l" marL="582924" indent="-291462" lvl="1">
              <a:lnSpc>
                <a:spcPts val="5507"/>
              </a:lnSpc>
              <a:buFont typeface="Arial"/>
              <a:buChar char="•"/>
            </a:pPr>
            <a:r>
              <a:rPr lang="en-US" sz="2699">
                <a:solidFill>
                  <a:srgbClr val="000000"/>
                </a:solidFill>
                <a:latin typeface="Times New Roman"/>
                <a:ea typeface="Times New Roman"/>
                <a:cs typeface="Times New Roman"/>
                <a:sym typeface="Times New Roman"/>
              </a:rPr>
              <a:t>Minor losses=14.5</a:t>
            </a:r>
          </a:p>
          <a:p>
            <a:pPr algn="l" marL="582924" indent="-291462" lvl="1">
              <a:lnSpc>
                <a:spcPts val="5507"/>
              </a:lnSpc>
              <a:buFont typeface="Arial"/>
              <a:buChar char="•"/>
            </a:pPr>
            <a:r>
              <a:rPr lang="en-US" sz="2699">
                <a:solidFill>
                  <a:srgbClr val="000000"/>
                </a:solidFill>
                <a:latin typeface="Times New Roman"/>
                <a:ea typeface="Times New Roman"/>
                <a:cs typeface="Times New Roman"/>
                <a:sym typeface="Times New Roman"/>
              </a:rPr>
              <a:t>p/g=(38.136+14.5)x4/(2x9.81)=11.46m</a:t>
            </a:r>
          </a:p>
          <a:p>
            <a:pPr algn="l" marL="582924" indent="-291462" lvl="1">
              <a:lnSpc>
                <a:spcPts val="5507"/>
              </a:lnSpc>
              <a:buFont typeface="Arial"/>
              <a:buChar char="•"/>
            </a:pPr>
            <a:r>
              <a:rPr lang="en-US" sz="2699">
                <a:solidFill>
                  <a:srgbClr val="000000"/>
                </a:solidFill>
                <a:latin typeface="Times New Roman"/>
                <a:ea typeface="Times New Roman"/>
                <a:cs typeface="Times New Roman"/>
                <a:sym typeface="Times New Roman"/>
              </a:rPr>
              <a:t>Pressure head loss=96.8Kpa</a:t>
            </a:r>
          </a:p>
          <a:p>
            <a:pPr algn="l" marL="582924" indent="-291462" lvl="1">
              <a:lnSpc>
                <a:spcPts val="5507"/>
              </a:lnSpc>
              <a:buFont typeface="Arial"/>
              <a:buChar char="•"/>
            </a:pPr>
            <a:r>
              <a:rPr lang="en-US" sz="2699">
                <a:solidFill>
                  <a:srgbClr val="000000"/>
                </a:solidFill>
                <a:latin typeface="Times New Roman"/>
                <a:ea typeface="Times New Roman"/>
                <a:cs typeface="Times New Roman"/>
                <a:sym typeface="Times New Roman"/>
              </a:rPr>
              <a:t>frictional head loss=7.74m</a:t>
            </a:r>
          </a:p>
          <a:p>
            <a:pPr algn="ctr">
              <a:lnSpc>
                <a:spcPts val="5507"/>
              </a:lnSpc>
            </a:pPr>
          </a:p>
          <a:p>
            <a:pPr algn="ctr">
              <a:lnSpc>
                <a:spcPts val="5507"/>
              </a:lnSpc>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0864" y="1529218"/>
            <a:ext cx="14926272" cy="10687507"/>
          </a:xfrm>
          <a:prstGeom prst="rect">
            <a:avLst/>
          </a:prstGeom>
        </p:spPr>
        <p:txBody>
          <a:bodyPr anchor="t" rtlCol="false" tIns="0" lIns="0" bIns="0" rIns="0">
            <a:spAutoFit/>
          </a:bodyPr>
          <a:lstStyle/>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Weight of cumene hydroperoxide=1310344.88kg/day=15.16kg/s</a:t>
            </a:r>
          </a:p>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Density  of cumene hydroperoxide=1020kg/m^3</a:t>
            </a:r>
          </a:p>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Viscosity of cumene hydroperoxide=0.077mPa</a:t>
            </a:r>
          </a:p>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Volumetric flowrate=15.16/1020=0.0148m^3/s</a:t>
            </a:r>
          </a:p>
          <a:p>
            <a:pPr algn="l" marL="510409" indent="-255204" lvl="1">
              <a:lnSpc>
                <a:spcPts val="4822"/>
              </a:lnSpc>
              <a:buFont typeface="Arial"/>
              <a:buChar char="•"/>
            </a:pPr>
            <a:r>
              <a:rPr lang="en-US" sz="2364">
                <a:solidFill>
                  <a:srgbClr val="000000"/>
                </a:solidFill>
                <a:latin typeface="Times New Roman"/>
                <a:ea typeface="Times New Roman"/>
                <a:cs typeface="Times New Roman"/>
                <a:sym typeface="Times New Roman"/>
              </a:rPr>
              <a:t>Q=A x V</a:t>
            </a:r>
          </a:p>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0.0148/2=0.00743=A</a:t>
            </a:r>
          </a:p>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0.00743=3.14xD^2/4</a:t>
            </a:r>
          </a:p>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D=0.097m=3.8 inches</a:t>
            </a:r>
          </a:p>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For 40 schedule pipe of NPS 3.8' the thickness is 0.237mm</a:t>
            </a:r>
          </a:p>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Length of pipe section=48.57+10+1+1=60.57</a:t>
            </a:r>
          </a:p>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Reynolds number=(1020x2x0.097)/(0.077x10^-3)</a:t>
            </a:r>
          </a:p>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R=2569870 the flow is turbulent</a:t>
            </a:r>
          </a:p>
          <a:p>
            <a:pPr algn="l" marL="567350" indent="-283675" lvl="1">
              <a:lnSpc>
                <a:spcPts val="5360"/>
              </a:lnSpc>
              <a:buFont typeface="Arial"/>
              <a:buChar char="•"/>
            </a:pPr>
            <a:r>
              <a:rPr lang="en-US" sz="2627">
                <a:solidFill>
                  <a:srgbClr val="000000"/>
                </a:solidFill>
                <a:latin typeface="Times New Roman"/>
                <a:ea typeface="Times New Roman"/>
                <a:cs typeface="Times New Roman"/>
                <a:sym typeface="Times New Roman"/>
              </a:rPr>
              <a:t>E/D=0.000046/0.097=0.000474</a:t>
            </a:r>
          </a:p>
          <a:p>
            <a:pPr algn="l" marL="689845" indent="-344923" lvl="1">
              <a:lnSpc>
                <a:spcPts val="6518"/>
              </a:lnSpc>
              <a:buFont typeface="Arial"/>
              <a:buChar char="•"/>
            </a:pPr>
          </a:p>
          <a:p>
            <a:pPr algn="l" marL="1075341" indent="-537671" lvl="1">
              <a:lnSpc>
                <a:spcPts val="10160"/>
              </a:lnSpc>
              <a:buFont typeface="Arial"/>
              <a:buChar char="•"/>
            </a:pPr>
          </a:p>
        </p:txBody>
      </p:sp>
      <p:sp>
        <p:nvSpPr>
          <p:cNvPr name="Freeform 3" id="3"/>
          <p:cNvSpPr/>
          <p:nvPr/>
        </p:nvSpPr>
        <p:spPr>
          <a:xfrm flipH="false" flipV="false" rot="0">
            <a:off x="10206051" y="2079969"/>
            <a:ext cx="6020727" cy="4610668"/>
          </a:xfrm>
          <a:custGeom>
            <a:avLst/>
            <a:gdLst/>
            <a:ahLst/>
            <a:cxnLst/>
            <a:rect r="r" b="b" t="t" l="l"/>
            <a:pathLst>
              <a:path h="4610668" w="6020727">
                <a:moveTo>
                  <a:pt x="0" y="0"/>
                </a:moveTo>
                <a:lnTo>
                  <a:pt x="6020727" y="0"/>
                </a:lnTo>
                <a:lnTo>
                  <a:pt x="6020727" y="4610668"/>
                </a:lnTo>
                <a:lnTo>
                  <a:pt x="0" y="4610668"/>
                </a:lnTo>
                <a:lnTo>
                  <a:pt x="0" y="0"/>
                </a:lnTo>
                <a:close/>
              </a:path>
            </a:pathLst>
          </a:custGeom>
          <a:blipFill>
            <a:blip r:embed="rId2"/>
            <a:stretch>
              <a:fillRect l="0" t="0" r="0" b="0"/>
            </a:stretch>
          </a:blipFill>
        </p:spPr>
      </p:sp>
      <p:sp>
        <p:nvSpPr>
          <p:cNvPr name="TextBox 4" id="4"/>
          <p:cNvSpPr txBox="true"/>
          <p:nvPr/>
        </p:nvSpPr>
        <p:spPr>
          <a:xfrm rot="0">
            <a:off x="6910826" y="381634"/>
            <a:ext cx="4381500" cy="647066"/>
          </a:xfrm>
          <a:prstGeom prst="rect">
            <a:avLst/>
          </a:prstGeom>
        </p:spPr>
        <p:txBody>
          <a:bodyPr anchor="t" rtlCol="false" tIns="0" lIns="0" bIns="0" rIns="0">
            <a:spAutoFit/>
          </a:bodyPr>
          <a:lstStyle/>
          <a:p>
            <a:pPr algn="r">
              <a:lnSpc>
                <a:spcPts val="4759"/>
              </a:lnSpc>
            </a:pPr>
            <a:r>
              <a:rPr lang="en-US" b="true" sz="3399">
                <a:solidFill>
                  <a:srgbClr val="000000"/>
                </a:solidFill>
                <a:latin typeface="Times New Roman Bold"/>
                <a:ea typeface="Times New Roman Bold"/>
                <a:cs typeface="Times New Roman Bold"/>
                <a:sym typeface="Times New Roman Bold"/>
              </a:rPr>
              <a:t>PIPE CALCULTIONS</a:t>
            </a:r>
          </a:p>
        </p:txBody>
      </p:sp>
      <p:sp>
        <p:nvSpPr>
          <p:cNvPr name="TextBox 5" id="5"/>
          <p:cNvSpPr txBox="true"/>
          <p:nvPr/>
        </p:nvSpPr>
        <p:spPr>
          <a:xfrm rot="0">
            <a:off x="325160" y="1086486"/>
            <a:ext cx="10260187" cy="537982"/>
          </a:xfrm>
          <a:prstGeom prst="rect">
            <a:avLst/>
          </a:prstGeom>
        </p:spPr>
        <p:txBody>
          <a:bodyPr anchor="t" rtlCol="false" tIns="0" lIns="0" bIns="0" rIns="0">
            <a:spAutoFit/>
          </a:bodyPr>
          <a:lstStyle/>
          <a:p>
            <a:pPr algn="ctr">
              <a:lnSpc>
                <a:spcPts val="3915"/>
              </a:lnSpc>
              <a:spcBef>
                <a:spcPct val="0"/>
              </a:spcBef>
            </a:pPr>
            <a:r>
              <a:rPr lang="en-US" sz="2796">
                <a:solidFill>
                  <a:srgbClr val="000000"/>
                </a:solidFill>
                <a:latin typeface="Times New Roman"/>
                <a:ea typeface="Times New Roman"/>
                <a:cs typeface="Times New Roman"/>
                <a:sym typeface="Times New Roman"/>
              </a:rPr>
              <a:t>SECTION 4:FROM CUMENE HYDROPEROXIDE TO CSTR-2</a:t>
            </a:r>
          </a:p>
        </p:txBody>
      </p:sp>
      <p:sp>
        <p:nvSpPr>
          <p:cNvPr name="TextBox 6" id="6"/>
          <p:cNvSpPr txBox="true"/>
          <p:nvPr/>
        </p:nvSpPr>
        <p:spPr>
          <a:xfrm rot="0">
            <a:off x="14100791" y="5764005"/>
            <a:ext cx="1311776" cy="565503"/>
          </a:xfrm>
          <a:prstGeom prst="rect">
            <a:avLst/>
          </a:prstGeom>
        </p:spPr>
        <p:txBody>
          <a:bodyPr anchor="t" rtlCol="false" tIns="0" lIns="0" bIns="0" rIns="0">
            <a:spAutoFit/>
          </a:bodyPr>
          <a:lstStyle/>
          <a:p>
            <a:pPr algn="ctr">
              <a:lnSpc>
                <a:spcPts val="4180"/>
              </a:lnSpc>
              <a:spcBef>
                <a:spcPct val="0"/>
              </a:spcBef>
            </a:pPr>
            <a:r>
              <a:rPr lang="en-US" b="true" sz="2986">
                <a:solidFill>
                  <a:srgbClr val="000000"/>
                </a:solidFill>
                <a:latin typeface="Times New Roman Bold"/>
                <a:ea typeface="Times New Roman Bold"/>
                <a:cs typeface="Times New Roman Bold"/>
                <a:sym typeface="Times New Roman Bold"/>
              </a:rPr>
              <a:t>CSTR 2</a:t>
            </a:r>
          </a:p>
        </p:txBody>
      </p:sp>
    </p:spTree>
  </p:cSld>
  <p:clrMapOvr>
    <a:masterClrMapping/>
  </p:clrMapOvr>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63478" y="6625795"/>
            <a:ext cx="656901" cy="574789"/>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2F4F5"/>
            </a:solidFill>
          </p:spPr>
        </p:sp>
        <p:sp>
          <p:nvSpPr>
            <p:cNvPr name="TextBox 4" id="4"/>
            <p:cNvSpPr txBox="true"/>
            <p:nvPr/>
          </p:nvSpPr>
          <p:spPr>
            <a:xfrm>
              <a:off x="127000" y="273050"/>
              <a:ext cx="558800" cy="387350"/>
            </a:xfrm>
            <a:prstGeom prst="rect">
              <a:avLst/>
            </a:prstGeom>
          </p:spPr>
          <p:txBody>
            <a:bodyPr anchor="ctr" rtlCol="false" tIns="50800" lIns="50800" bIns="50800" rIns="50800"/>
            <a:lstStyle/>
            <a:p>
              <a:pPr algn="ctr">
                <a:lnSpc>
                  <a:spcPts val="1960"/>
                </a:lnSpc>
              </a:pPr>
            </a:p>
          </p:txBody>
        </p:sp>
      </p:grpSp>
      <p:sp>
        <p:nvSpPr>
          <p:cNvPr name="TextBox 5" id="5"/>
          <p:cNvSpPr txBox="true"/>
          <p:nvPr/>
        </p:nvSpPr>
        <p:spPr>
          <a:xfrm rot="0">
            <a:off x="2597155" y="1034797"/>
            <a:ext cx="13666412" cy="8223503"/>
          </a:xfrm>
          <a:prstGeom prst="rect">
            <a:avLst/>
          </a:prstGeom>
        </p:spPr>
        <p:txBody>
          <a:bodyPr anchor="t" rtlCol="false" tIns="0" lIns="0" bIns="0" rIns="0">
            <a:spAutoFit/>
          </a:bodyPr>
          <a:lstStyle/>
          <a:p>
            <a:pPr algn="l" marL="606124" indent="-303062" lvl="1">
              <a:lnSpc>
                <a:spcPts val="5642"/>
              </a:lnSpc>
              <a:buFont typeface="Arial"/>
              <a:buChar char="•"/>
            </a:pPr>
            <a:r>
              <a:rPr lang="en-US" sz="2807">
                <a:solidFill>
                  <a:srgbClr val="000000"/>
                </a:solidFill>
                <a:latin typeface="Times New Roman"/>
                <a:ea typeface="Times New Roman"/>
                <a:cs typeface="Times New Roman"/>
                <a:sym typeface="Times New Roman"/>
              </a:rPr>
              <a:t>From referring moody chart and finding value of frictional factor for Re and e/D</a:t>
            </a:r>
          </a:p>
          <a:p>
            <a:pPr algn="l" marL="606124" indent="-303062" lvl="1">
              <a:lnSpc>
                <a:spcPts val="5642"/>
              </a:lnSpc>
              <a:buFont typeface="Arial"/>
              <a:buChar char="•"/>
            </a:pPr>
            <a:r>
              <a:rPr lang="en-US" sz="2807">
                <a:solidFill>
                  <a:srgbClr val="000000"/>
                </a:solidFill>
                <a:latin typeface="Times New Roman"/>
                <a:ea typeface="Times New Roman"/>
                <a:cs typeface="Times New Roman"/>
                <a:sym typeface="Times New Roman"/>
              </a:rPr>
              <a:t>The value of frictional factor is 0.0136</a:t>
            </a:r>
          </a:p>
          <a:p>
            <a:pPr algn="l" marL="649303" indent="-324652" lvl="1">
              <a:lnSpc>
                <a:spcPts val="6044"/>
              </a:lnSpc>
              <a:buFont typeface="Arial"/>
              <a:buChar char="•"/>
            </a:pPr>
            <a:r>
              <a:rPr lang="en-US" sz="3007">
                <a:solidFill>
                  <a:srgbClr val="000000"/>
                </a:solidFill>
                <a:latin typeface="Times New Roman"/>
                <a:ea typeface="Times New Roman"/>
                <a:cs typeface="Times New Roman"/>
                <a:sym typeface="Times New Roman"/>
              </a:rPr>
              <a:t>Now,finding the value of head loss,</a:t>
            </a:r>
          </a:p>
          <a:p>
            <a:pPr algn="l" marL="584535" indent="-292267" lvl="1">
              <a:lnSpc>
                <a:spcPts val="5441"/>
              </a:lnSpc>
              <a:buFont typeface="Arial"/>
              <a:buChar char="•"/>
            </a:pPr>
            <a:r>
              <a:rPr lang="en-US" sz="2707">
                <a:solidFill>
                  <a:srgbClr val="000000"/>
                </a:solidFill>
                <a:latin typeface="Times New Roman"/>
                <a:ea typeface="Times New Roman"/>
                <a:cs typeface="Times New Roman"/>
                <a:sym typeface="Times New Roman"/>
              </a:rPr>
              <a:t>P/g=(4fL/D + K)x V^2/2g</a:t>
            </a:r>
          </a:p>
          <a:p>
            <a:pPr algn="l" marL="606124" indent="-303062" lvl="1">
              <a:lnSpc>
                <a:spcPts val="5642"/>
              </a:lnSpc>
              <a:buFont typeface="Arial"/>
              <a:buChar char="•"/>
            </a:pPr>
            <a:r>
              <a:rPr lang="en-US" sz="2807">
                <a:solidFill>
                  <a:srgbClr val="000000"/>
                </a:solidFill>
                <a:latin typeface="Times New Roman"/>
                <a:ea typeface="Times New Roman"/>
                <a:cs typeface="Times New Roman"/>
                <a:sym typeface="Times New Roman"/>
              </a:rPr>
              <a:t>4fL/D=33.96</a:t>
            </a:r>
          </a:p>
          <a:p>
            <a:pPr algn="l" marL="606124" indent="-303062" lvl="1">
              <a:lnSpc>
                <a:spcPts val="5642"/>
              </a:lnSpc>
              <a:buFont typeface="Arial"/>
              <a:buChar char="•"/>
            </a:pPr>
            <a:r>
              <a:rPr lang="en-US" sz="2807">
                <a:solidFill>
                  <a:srgbClr val="000000"/>
                </a:solidFill>
                <a:latin typeface="Times New Roman"/>
                <a:ea typeface="Times New Roman"/>
                <a:cs typeface="Times New Roman"/>
                <a:sym typeface="Times New Roman"/>
              </a:rPr>
              <a:t>K=Minor  losses and elbow losses=14.25</a:t>
            </a:r>
          </a:p>
          <a:p>
            <a:pPr algn="l" marL="606124" indent="-303062" lvl="1">
              <a:lnSpc>
                <a:spcPts val="5642"/>
              </a:lnSpc>
              <a:buFont typeface="Arial"/>
              <a:buChar char="•"/>
            </a:pPr>
            <a:r>
              <a:rPr lang="en-US" sz="2807">
                <a:solidFill>
                  <a:srgbClr val="000000"/>
                </a:solidFill>
                <a:latin typeface="Times New Roman"/>
                <a:ea typeface="Times New Roman"/>
                <a:cs typeface="Times New Roman"/>
                <a:sym typeface="Times New Roman"/>
              </a:rPr>
              <a:t>P/g=48.21x4/2x9.81=9.83m</a:t>
            </a:r>
          </a:p>
          <a:p>
            <a:pPr algn="l" marL="606124" indent="-303062" lvl="1">
              <a:lnSpc>
                <a:spcPts val="5642"/>
              </a:lnSpc>
              <a:buFont typeface="Arial"/>
              <a:buChar char="•"/>
            </a:pPr>
            <a:r>
              <a:rPr lang="en-US" sz="2807">
                <a:solidFill>
                  <a:srgbClr val="000000"/>
                </a:solidFill>
                <a:latin typeface="Times New Roman"/>
                <a:ea typeface="Times New Roman"/>
                <a:cs typeface="Times New Roman"/>
                <a:sym typeface="Times New Roman"/>
              </a:rPr>
              <a:t>Pressure head loss=9.83m</a:t>
            </a:r>
          </a:p>
          <a:p>
            <a:pPr algn="l" marL="606124" indent="-303062" lvl="1">
              <a:lnSpc>
                <a:spcPts val="5642"/>
              </a:lnSpc>
              <a:buFont typeface="Arial"/>
              <a:buChar char="•"/>
            </a:pPr>
            <a:r>
              <a:rPr lang="en-US" sz="2807">
                <a:solidFill>
                  <a:srgbClr val="000000"/>
                </a:solidFill>
                <a:latin typeface="Times New Roman"/>
                <a:ea typeface="Times New Roman"/>
                <a:cs typeface="Times New Roman"/>
                <a:sym typeface="Times New Roman"/>
              </a:rPr>
              <a:t>Pressure loss in pipe=98.37Kpa</a:t>
            </a:r>
          </a:p>
          <a:p>
            <a:pPr algn="l">
              <a:lnSpc>
                <a:spcPts val="7250"/>
              </a:lnSpc>
            </a:pPr>
          </a:p>
          <a:p>
            <a:pPr algn="l" marL="778840" indent="-389420" lvl="1">
              <a:lnSpc>
                <a:spcPts val="7250"/>
              </a:lnSpc>
              <a:buFont typeface="Arial"/>
              <a:buChar char="•"/>
            </a:pPr>
          </a:p>
        </p:txBody>
      </p:sp>
    </p:spTree>
  </p:cSld>
  <p:clrMapOvr>
    <a:masterClrMapping/>
  </p:clrMapOvr>
</p:sld>
</file>

<file path=ppt/slides/slide56.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784831" y="1579429"/>
          <a:ext cx="15066968" cy="7832780"/>
        </p:xfrm>
        <a:graphic>
          <a:graphicData uri="http://schemas.openxmlformats.org/drawingml/2006/table">
            <a:tbl>
              <a:tblPr/>
              <a:tblGrid>
                <a:gridCol w="4469350"/>
                <a:gridCol w="2191570"/>
                <a:gridCol w="1868816"/>
                <a:gridCol w="1590000"/>
                <a:gridCol w="1595849"/>
                <a:gridCol w="1675692"/>
                <a:gridCol w="1675692"/>
              </a:tblGrid>
              <a:tr h="2077028">
                <a:tc>
                  <a:txBody>
                    <a:bodyPr anchor="t" rtlCol="false"/>
                    <a:lstStyle/>
                    <a:p>
                      <a:pPr algn="ctr">
                        <a:lnSpc>
                          <a:spcPts val="3219"/>
                        </a:lnSpc>
                        <a:defRPr/>
                      </a:pPr>
                      <a:r>
                        <a:rPr lang="en-US" sz="2299" b="true">
                          <a:solidFill>
                            <a:srgbClr val="000000"/>
                          </a:solidFill>
                          <a:latin typeface="Times New Roman Bold"/>
                          <a:ea typeface="Times New Roman Bold"/>
                          <a:cs typeface="Times New Roman Bold"/>
                          <a:sym typeface="Times New Roman Bold"/>
                        </a:rPr>
                        <a:t>PIPE SECTION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000000"/>
                          </a:solidFill>
                          <a:latin typeface="Times New Roman Bold"/>
                          <a:ea typeface="Times New Roman Bold"/>
                          <a:cs typeface="Times New Roman Bold"/>
                          <a:sym typeface="Times New Roman Bold"/>
                        </a:rPr>
                        <a:t>PIPE DIAMETER (inches)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000000"/>
                          </a:solidFill>
                          <a:latin typeface="Times New Roman Bold"/>
                          <a:ea typeface="Times New Roman Bold"/>
                          <a:cs typeface="Times New Roman Bold"/>
                          <a:sym typeface="Times New Roman Bold"/>
                        </a:rPr>
                        <a:t>PIPE LENGTH</a:t>
                      </a:r>
                      <a:endParaRPr lang="en-US" sz="1100"/>
                    </a:p>
                    <a:p>
                      <a:pPr algn="ctr">
                        <a:lnSpc>
                          <a:spcPts val="3219"/>
                        </a:lnSpc>
                      </a:pPr>
                      <a:r>
                        <a:rPr lang="en-US" sz="2299" b="true">
                          <a:solidFill>
                            <a:srgbClr val="000000"/>
                          </a:solidFill>
                          <a:latin typeface="Times New Roman Bold"/>
                          <a:ea typeface="Times New Roman Bold"/>
                          <a:cs typeface="Times New Roman Bold"/>
                          <a:sym typeface="Times New Roman Bold"/>
                        </a:rPr>
                        <a:t>(m)</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000000"/>
                          </a:solidFill>
                          <a:latin typeface="Times New Roman Bold"/>
                          <a:ea typeface="Times New Roman Bold"/>
                          <a:cs typeface="Times New Roman Bold"/>
                          <a:sym typeface="Times New Roman Bold"/>
                        </a:rPr>
                        <a:t>Z</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000000"/>
                          </a:solidFill>
                          <a:latin typeface="Times New Roman Bold"/>
                          <a:ea typeface="Times New Roman Bold"/>
                          <a:cs typeface="Times New Roman Bold"/>
                          <a:sym typeface="Times New Roman Bold"/>
                        </a:rPr>
                        <a:t>frictional factor(f)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000000"/>
                          </a:solidFill>
                          <a:latin typeface="Times New Roman Bold"/>
                          <a:ea typeface="Times New Roman Bold"/>
                          <a:cs typeface="Times New Roman Bold"/>
                          <a:sym typeface="Times New Roman Bold"/>
                        </a:rPr>
                        <a:t>PRESSURE HEAD (m)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FRICTOINAL HEAD (m)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98713">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FROM PROPEYLENE TANK TO CSTR-1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34.4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22.4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0.022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9.91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14188">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FROM BENZENE TANK TO CSTR-1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Times New Roman"/>
                          <a:ea typeface="Times New Roman"/>
                          <a:cs typeface="Times New Roman"/>
                          <a:sym typeface="Times New Roman"/>
                        </a:rPr>
                        <a:t>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34.4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22.4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0.0174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29.5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Times New Roman"/>
                          <a:ea typeface="Times New Roman"/>
                          <a:cs typeface="Times New Roman"/>
                          <a:sym typeface="Times New Roman"/>
                        </a:rPr>
                        <a:t>6.85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14188">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FROM CSTR-1 TO CUMENE TANK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Arimo"/>
                          <a:ea typeface="Arimo"/>
                          <a:cs typeface="Arimo"/>
                          <a:sym typeface="Arimo"/>
                        </a:rPr>
                        <a:t>       </a:t>
                      </a:r>
                      <a:r>
                        <a:rPr lang="en-US" sz="2499">
                          <a:solidFill>
                            <a:srgbClr val="000000"/>
                          </a:solidFill>
                          <a:latin typeface="Arimo"/>
                          <a:ea typeface="Arimo"/>
                          <a:cs typeface="Arimo"/>
                          <a:sym typeface="Arimo"/>
                        </a:rPr>
                        <a:t>5.2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Arimo"/>
                          <a:ea typeface="Arimo"/>
                          <a:cs typeface="Arimo"/>
                          <a:sym typeface="Arimo"/>
                        </a:rPr>
                        <a:t>    </a:t>
                      </a:r>
                      <a:r>
                        <a:rPr lang="en-US" sz="2299">
                          <a:solidFill>
                            <a:srgbClr val="000000"/>
                          </a:solidFill>
                          <a:latin typeface="Arimo"/>
                          <a:ea typeface="Arimo"/>
                          <a:cs typeface="Arimo"/>
                          <a:sym typeface="Arimo"/>
                        </a:rPr>
                        <a:t>74.03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64.03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0.017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11.46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7.74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28663">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FROM CUMENE HYDROPEROXIDE COLUMN TO CSTR-2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3.8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60.57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48.57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0.0136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9.83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415894" y="1040948"/>
            <a:ext cx="8107399" cy="53848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Times New Roman Bold"/>
                <a:ea typeface="Times New Roman Bold"/>
                <a:cs typeface="Times New Roman Bold"/>
                <a:sym typeface="Times New Roman Bold"/>
              </a:rPr>
              <a:t>TABLE OF PIPE CALCULATION</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32273" y="1028700"/>
            <a:ext cx="9144000" cy="3609474"/>
          </a:xfrm>
          <a:custGeom>
            <a:avLst/>
            <a:gdLst/>
            <a:ahLst/>
            <a:cxnLst/>
            <a:rect r="r" b="b" t="t" l="l"/>
            <a:pathLst>
              <a:path h="3609474" w="9144000">
                <a:moveTo>
                  <a:pt x="0" y="0"/>
                </a:moveTo>
                <a:lnTo>
                  <a:pt x="9144000" y="0"/>
                </a:lnTo>
                <a:lnTo>
                  <a:pt x="9144000" y="3609474"/>
                </a:lnTo>
                <a:lnTo>
                  <a:pt x="0" y="3609474"/>
                </a:lnTo>
                <a:lnTo>
                  <a:pt x="0" y="0"/>
                </a:lnTo>
                <a:close/>
              </a:path>
            </a:pathLst>
          </a:custGeom>
          <a:blipFill>
            <a:blip r:embed="rId2"/>
            <a:stretch>
              <a:fillRect l="0" t="0" r="0" b="0"/>
            </a:stretch>
          </a:blipFill>
        </p:spPr>
      </p:sp>
      <p:sp>
        <p:nvSpPr>
          <p:cNvPr name="Freeform 3" id="3"/>
          <p:cNvSpPr/>
          <p:nvPr/>
        </p:nvSpPr>
        <p:spPr>
          <a:xfrm flipH="false" flipV="false" rot="0">
            <a:off x="9289473" y="5056312"/>
            <a:ext cx="6520538" cy="4790600"/>
          </a:xfrm>
          <a:custGeom>
            <a:avLst/>
            <a:gdLst/>
            <a:ahLst/>
            <a:cxnLst/>
            <a:rect r="r" b="b" t="t" l="l"/>
            <a:pathLst>
              <a:path h="4790600" w="6520538">
                <a:moveTo>
                  <a:pt x="0" y="0"/>
                </a:moveTo>
                <a:lnTo>
                  <a:pt x="6520538" y="0"/>
                </a:lnTo>
                <a:lnTo>
                  <a:pt x="6520538" y="4790599"/>
                </a:lnTo>
                <a:lnTo>
                  <a:pt x="0" y="4790599"/>
                </a:lnTo>
                <a:lnTo>
                  <a:pt x="0" y="0"/>
                </a:lnTo>
                <a:close/>
              </a:path>
            </a:pathLst>
          </a:custGeom>
          <a:blipFill>
            <a:blip r:embed="rId3"/>
            <a:stretch>
              <a:fillRect l="0" t="0" r="0" b="0"/>
            </a:stretch>
          </a:blipFill>
        </p:spPr>
      </p:sp>
      <p:sp>
        <p:nvSpPr>
          <p:cNvPr name="TextBox 4" id="4"/>
          <p:cNvSpPr txBox="true"/>
          <p:nvPr/>
        </p:nvSpPr>
        <p:spPr>
          <a:xfrm rot="0">
            <a:off x="557175" y="393521"/>
            <a:ext cx="6636208" cy="9211282"/>
          </a:xfrm>
          <a:prstGeom prst="rect">
            <a:avLst/>
          </a:prstGeom>
        </p:spPr>
        <p:txBody>
          <a:bodyPr anchor="t" rtlCol="false" tIns="0" lIns="0" bIns="0" rIns="0">
            <a:spAutoFit/>
          </a:bodyPr>
          <a:lstStyle/>
          <a:p>
            <a:pPr algn="l">
              <a:lnSpc>
                <a:spcPts val="4080"/>
              </a:lnSpc>
            </a:pPr>
            <a:r>
              <a:rPr lang="en-US" sz="2914" b="true">
                <a:solidFill>
                  <a:srgbClr val="000000"/>
                </a:solidFill>
                <a:latin typeface="Times New Roman Bold"/>
                <a:ea typeface="Times New Roman Bold"/>
                <a:cs typeface="Times New Roman Bold"/>
                <a:sym typeface="Times New Roman Bold"/>
              </a:rPr>
              <a:t> PUMP CALCULATIONS</a:t>
            </a:r>
          </a:p>
          <a:p>
            <a:pPr algn="l">
              <a:lnSpc>
                <a:spcPts val="4080"/>
              </a:lnSpc>
            </a:pPr>
            <a:r>
              <a:rPr lang="en-US" sz="2914" b="true">
                <a:solidFill>
                  <a:srgbClr val="000000"/>
                </a:solidFill>
                <a:latin typeface="Times New Roman Bold"/>
                <a:ea typeface="Times New Roman Bold"/>
                <a:cs typeface="Times New Roman Bold"/>
                <a:sym typeface="Times New Roman Bold"/>
              </a:rPr>
              <a:t>Section 1 :</a:t>
            </a:r>
          </a:p>
          <a:p>
            <a:pPr algn="l">
              <a:lnSpc>
                <a:spcPts val="4080"/>
              </a:lnSpc>
            </a:pPr>
            <a:r>
              <a:rPr lang="en-US" sz="2914" b="true">
                <a:solidFill>
                  <a:srgbClr val="000000"/>
                </a:solidFill>
                <a:latin typeface="Times New Roman Bold"/>
                <a:ea typeface="Times New Roman Bold"/>
                <a:cs typeface="Times New Roman Bold"/>
                <a:sym typeface="Times New Roman Bold"/>
              </a:rPr>
              <a:t>From Propylene storage  tank to CSTR </a:t>
            </a:r>
          </a:p>
          <a:p>
            <a:pPr algn="l">
              <a:lnSpc>
                <a:spcPts val="4080"/>
              </a:lnSpc>
            </a:pPr>
            <a:r>
              <a:rPr lang="en-US" sz="2914">
                <a:solidFill>
                  <a:srgbClr val="000000"/>
                </a:solidFill>
                <a:latin typeface="Times New Roman"/>
                <a:ea typeface="Times New Roman"/>
                <a:cs typeface="Times New Roman"/>
                <a:sym typeface="Times New Roman"/>
              </a:rPr>
              <a:t>Pipe: diameter = 0.0892 m</a:t>
            </a:r>
          </a:p>
          <a:p>
            <a:pPr algn="l">
              <a:lnSpc>
                <a:spcPts val="4080"/>
              </a:lnSpc>
            </a:pPr>
            <a:r>
              <a:rPr lang="en-US" sz="2914">
                <a:solidFill>
                  <a:srgbClr val="000000"/>
                </a:solidFill>
                <a:latin typeface="Times New Roman"/>
                <a:ea typeface="Times New Roman"/>
                <a:cs typeface="Times New Roman"/>
                <a:sym typeface="Times New Roman"/>
              </a:rPr>
              <a:t>Volumetric flow Rate (Q)  = velocity*area</a:t>
            </a:r>
          </a:p>
          <a:p>
            <a:pPr algn="l">
              <a:lnSpc>
                <a:spcPts val="4080"/>
              </a:lnSpc>
            </a:pPr>
            <a:r>
              <a:rPr lang="en-US" sz="2914">
                <a:solidFill>
                  <a:srgbClr val="000000"/>
                </a:solidFill>
                <a:latin typeface="Times New Roman"/>
                <a:ea typeface="Times New Roman"/>
                <a:cs typeface="Times New Roman"/>
                <a:sym typeface="Times New Roman"/>
              </a:rPr>
              <a:t>                                           =2 */4</a:t>
            </a:r>
          </a:p>
          <a:p>
            <a:pPr algn="l">
              <a:lnSpc>
                <a:spcPts val="4080"/>
              </a:lnSpc>
            </a:pPr>
            <a:r>
              <a:rPr lang="en-US" sz="2914">
                <a:solidFill>
                  <a:srgbClr val="000000"/>
                </a:solidFill>
                <a:latin typeface="Times New Roman"/>
                <a:ea typeface="Times New Roman"/>
                <a:cs typeface="Times New Roman"/>
                <a:sym typeface="Times New Roman"/>
              </a:rPr>
              <a:t>                                           =0.0125 m3/s</a:t>
            </a:r>
          </a:p>
          <a:p>
            <a:pPr algn="l">
              <a:lnSpc>
                <a:spcPts val="4080"/>
              </a:lnSpc>
            </a:pPr>
            <a:r>
              <a:rPr lang="en-US" sz="2914">
                <a:solidFill>
                  <a:srgbClr val="000000"/>
                </a:solidFill>
                <a:latin typeface="Times New Roman"/>
                <a:ea typeface="Times New Roman"/>
                <a:cs typeface="Times New Roman"/>
                <a:sym typeface="Times New Roman"/>
              </a:rPr>
              <a:t>Material of Pipe: Stainless steel pipe</a:t>
            </a:r>
          </a:p>
          <a:p>
            <a:pPr algn="l">
              <a:lnSpc>
                <a:spcPts val="4080"/>
              </a:lnSpc>
            </a:pPr>
            <a:r>
              <a:rPr lang="en-US" sz="2914">
                <a:solidFill>
                  <a:srgbClr val="000000"/>
                </a:solidFill>
                <a:latin typeface="Times New Roman"/>
                <a:ea typeface="Times New Roman"/>
                <a:cs typeface="Times New Roman"/>
                <a:sym typeface="Times New Roman"/>
              </a:rPr>
              <a:t>Length of pipe= 34.6 m</a:t>
            </a:r>
          </a:p>
          <a:p>
            <a:pPr algn="l">
              <a:lnSpc>
                <a:spcPts val="7286"/>
              </a:lnSpc>
            </a:pPr>
            <a:r>
              <a:rPr lang="en-US" sz="2914">
                <a:solidFill>
                  <a:srgbClr val="000000"/>
                </a:solidFill>
                <a:latin typeface="Times New Roman"/>
                <a:ea typeface="Times New Roman"/>
                <a:cs typeface="Times New Roman"/>
                <a:sym typeface="Times New Roman"/>
              </a:rPr>
              <a:t>∆Z for pipe = 10 m</a:t>
            </a:r>
          </a:p>
          <a:p>
            <a:pPr algn="l">
              <a:lnSpc>
                <a:spcPts val="4080"/>
              </a:lnSpc>
            </a:pPr>
            <a:r>
              <a:rPr lang="en-US" sz="2914">
                <a:solidFill>
                  <a:srgbClr val="000000"/>
                </a:solidFill>
                <a:latin typeface="Times New Roman"/>
                <a:ea typeface="Times New Roman"/>
                <a:cs typeface="Times New Roman"/>
                <a:sym typeface="Times New Roman"/>
              </a:rPr>
              <a:t>Pipe has three 90⁰ Elbows and 2 valves</a:t>
            </a:r>
          </a:p>
          <a:p>
            <a:pPr algn="l">
              <a:lnSpc>
                <a:spcPts val="4080"/>
              </a:lnSpc>
            </a:pPr>
            <a:r>
              <a:rPr lang="en-US" sz="2914">
                <a:solidFill>
                  <a:srgbClr val="000000"/>
                </a:solidFill>
                <a:latin typeface="Times New Roman"/>
                <a:ea typeface="Times New Roman"/>
                <a:cs typeface="Times New Roman"/>
                <a:sym typeface="Times New Roman"/>
              </a:rPr>
              <a:t>Kf for 900 Elbows = 0.75</a:t>
            </a:r>
          </a:p>
          <a:p>
            <a:pPr algn="l">
              <a:lnSpc>
                <a:spcPts val="4080"/>
              </a:lnSpc>
            </a:pPr>
            <a:r>
              <a:rPr lang="en-US" sz="2914">
                <a:solidFill>
                  <a:srgbClr val="000000"/>
                </a:solidFill>
                <a:latin typeface="Times New Roman"/>
                <a:ea typeface="Times New Roman"/>
                <a:cs typeface="Times New Roman"/>
                <a:sym typeface="Times New Roman"/>
              </a:rPr>
              <a:t>Kf  for valve = 6</a:t>
            </a:r>
          </a:p>
          <a:p>
            <a:pPr algn="l">
              <a:lnSpc>
                <a:spcPts val="4080"/>
              </a:lnSpc>
            </a:pPr>
            <a:r>
              <a:rPr lang="en-US" sz="2914">
                <a:solidFill>
                  <a:srgbClr val="000000"/>
                </a:solidFill>
                <a:latin typeface="Times New Roman"/>
                <a:ea typeface="Times New Roman"/>
                <a:cs typeface="Times New Roman"/>
                <a:sym typeface="Times New Roman"/>
              </a:rPr>
              <a:t> = (30.75 + 62) = 14.25</a:t>
            </a:r>
          </a:p>
          <a:p>
            <a:pPr algn="l">
              <a:lnSpc>
                <a:spcPts val="4080"/>
              </a:lnSpc>
            </a:pPr>
            <a:r>
              <a:rPr lang="en-US" sz="2914">
                <a:solidFill>
                  <a:srgbClr val="000000"/>
                </a:solidFill>
                <a:latin typeface="Times New Roman"/>
                <a:ea typeface="Times New Roman"/>
                <a:cs typeface="Times New Roman"/>
                <a:sym typeface="Times New Roman"/>
              </a:rPr>
              <a:t> We have friction factor f = 0.02</a:t>
            </a:r>
          </a:p>
          <a:p>
            <a:pPr algn="l">
              <a:lnSpc>
                <a:spcPts val="4080"/>
              </a:lnSpc>
            </a:pPr>
          </a:p>
          <a:p>
            <a:pPr algn="ctr">
              <a:lnSpc>
                <a:spcPts val="4080"/>
              </a:lnSpc>
              <a:spcBef>
                <a:spcPct val="0"/>
              </a:spcBef>
            </a:pPr>
          </a:p>
        </p:txBody>
      </p:sp>
      <p:sp>
        <p:nvSpPr>
          <p:cNvPr name="AutoShape 5" id="5"/>
          <p:cNvSpPr/>
          <p:nvPr/>
        </p:nvSpPr>
        <p:spPr>
          <a:xfrm flipH="true">
            <a:off x="8012828" y="1028700"/>
            <a:ext cx="0" cy="822960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351318"/>
            <a:ext cx="12614810" cy="2046931"/>
          </a:xfrm>
          <a:custGeom>
            <a:avLst/>
            <a:gdLst/>
            <a:ahLst/>
            <a:cxnLst/>
            <a:rect r="r" b="b" t="t" l="l"/>
            <a:pathLst>
              <a:path h="2046931" w="12614810">
                <a:moveTo>
                  <a:pt x="0" y="0"/>
                </a:moveTo>
                <a:lnTo>
                  <a:pt x="12614810" y="0"/>
                </a:lnTo>
                <a:lnTo>
                  <a:pt x="12614810" y="2046932"/>
                </a:lnTo>
                <a:lnTo>
                  <a:pt x="0" y="2046932"/>
                </a:lnTo>
                <a:lnTo>
                  <a:pt x="0" y="0"/>
                </a:lnTo>
                <a:close/>
              </a:path>
            </a:pathLst>
          </a:custGeom>
          <a:blipFill>
            <a:blip r:embed="rId2"/>
            <a:stretch>
              <a:fillRect l="0" t="0" r="0" b="0"/>
            </a:stretch>
          </a:blipFill>
        </p:spPr>
      </p:sp>
      <p:sp>
        <p:nvSpPr>
          <p:cNvPr name="TextBox 3" id="3"/>
          <p:cNvSpPr txBox="true"/>
          <p:nvPr/>
        </p:nvSpPr>
        <p:spPr>
          <a:xfrm rot="0">
            <a:off x="1028700" y="7795237"/>
            <a:ext cx="9805551" cy="1124457"/>
          </a:xfrm>
          <a:prstGeom prst="rect">
            <a:avLst/>
          </a:prstGeom>
        </p:spPr>
        <p:txBody>
          <a:bodyPr anchor="t" rtlCol="false" tIns="0" lIns="0" bIns="0" rIns="0">
            <a:spAutoFit/>
          </a:bodyPr>
          <a:lstStyle/>
          <a:p>
            <a:pPr algn="l">
              <a:lnSpc>
                <a:spcPts val="4261"/>
              </a:lnSpc>
            </a:pPr>
            <a:r>
              <a:rPr lang="en-US" sz="3044">
                <a:solidFill>
                  <a:srgbClr val="000000"/>
                </a:solidFill>
                <a:latin typeface="Times New Roman"/>
                <a:ea typeface="Times New Roman"/>
                <a:cs typeface="Times New Roman"/>
                <a:sym typeface="Times New Roman"/>
              </a:rPr>
              <a:t>= (50000/480*9.81) + 10 - 9.3 - (4/2*9.81) = 9.746m</a:t>
            </a:r>
          </a:p>
          <a:p>
            <a:pPr algn="ctr">
              <a:lnSpc>
                <a:spcPts val="4261"/>
              </a:lnSpc>
              <a:spcBef>
                <a:spcPct val="0"/>
              </a:spcBef>
            </a:pPr>
          </a:p>
        </p:txBody>
      </p:sp>
      <p:sp>
        <p:nvSpPr>
          <p:cNvPr name="TextBox 4" id="4"/>
          <p:cNvSpPr txBox="true"/>
          <p:nvPr/>
        </p:nvSpPr>
        <p:spPr>
          <a:xfrm rot="0">
            <a:off x="1028700" y="857250"/>
            <a:ext cx="7182023" cy="4785628"/>
          </a:xfrm>
          <a:prstGeom prst="rect">
            <a:avLst/>
          </a:prstGeom>
        </p:spPr>
        <p:txBody>
          <a:bodyPr anchor="t" rtlCol="false" tIns="0" lIns="0" bIns="0" rIns="0">
            <a:spAutoFit/>
          </a:bodyPr>
          <a:lstStyle/>
          <a:p>
            <a:pPr algn="l">
              <a:lnSpc>
                <a:spcPts val="4728"/>
              </a:lnSpc>
            </a:pPr>
            <a:r>
              <a:rPr lang="en-US" sz="2992">
                <a:solidFill>
                  <a:srgbClr val="000000"/>
                </a:solidFill>
                <a:latin typeface="Times New Roman"/>
                <a:ea typeface="Times New Roman"/>
                <a:cs typeface="Times New Roman"/>
                <a:sym typeface="Times New Roman"/>
              </a:rPr>
              <a:t>    </a:t>
            </a:r>
            <a:r>
              <a:rPr lang="en-US" sz="2992" b="true">
                <a:solidFill>
                  <a:srgbClr val="000000"/>
                </a:solidFill>
                <a:latin typeface="Times New Roman Bold"/>
                <a:ea typeface="Times New Roman Bold"/>
                <a:cs typeface="Times New Roman Bold"/>
                <a:sym typeface="Times New Roman Bold"/>
              </a:rPr>
              <a:t>Power required</a:t>
            </a:r>
          </a:p>
          <a:p>
            <a:pPr algn="l">
              <a:lnSpc>
                <a:spcPts val="4728"/>
              </a:lnSpc>
            </a:pPr>
            <a:r>
              <a:rPr lang="en-US" sz="2992">
                <a:solidFill>
                  <a:srgbClr val="000000"/>
                </a:solidFill>
                <a:latin typeface="Times New Roman"/>
                <a:ea typeface="Times New Roman"/>
                <a:cs typeface="Times New Roman"/>
                <a:sym typeface="Times New Roman"/>
              </a:rPr>
              <a:t>    </a:t>
            </a:r>
            <a:r>
              <a:rPr lang="en-US" sz="2992">
                <a:solidFill>
                  <a:srgbClr val="000000"/>
                </a:solidFill>
                <a:latin typeface="Times New Roman"/>
                <a:ea typeface="Times New Roman"/>
                <a:cs typeface="Times New Roman"/>
                <a:sym typeface="Times New Roman"/>
              </a:rPr>
              <a:t>= m * g* Hp</a:t>
            </a:r>
          </a:p>
          <a:p>
            <a:pPr algn="l">
              <a:lnSpc>
                <a:spcPts val="4728"/>
              </a:lnSpc>
            </a:pPr>
            <a:r>
              <a:rPr lang="en-US" sz="2992">
                <a:solidFill>
                  <a:srgbClr val="000000"/>
                </a:solidFill>
                <a:latin typeface="Times New Roman"/>
                <a:ea typeface="Times New Roman"/>
                <a:cs typeface="Times New Roman"/>
                <a:sym typeface="Times New Roman"/>
              </a:rPr>
              <a:t>    </a:t>
            </a:r>
            <a:r>
              <a:rPr lang="en-US" sz="2992">
                <a:solidFill>
                  <a:srgbClr val="000000"/>
                </a:solidFill>
                <a:latin typeface="Times New Roman"/>
                <a:ea typeface="Times New Roman"/>
                <a:cs typeface="Times New Roman"/>
                <a:sym typeface="Times New Roman"/>
              </a:rPr>
              <a:t>= Q* *g*Hp</a:t>
            </a:r>
          </a:p>
          <a:p>
            <a:pPr algn="l">
              <a:lnSpc>
                <a:spcPts val="4728"/>
              </a:lnSpc>
            </a:pPr>
            <a:r>
              <a:rPr lang="en-US" sz="2992">
                <a:solidFill>
                  <a:srgbClr val="000000"/>
                </a:solidFill>
                <a:latin typeface="Times New Roman"/>
                <a:ea typeface="Times New Roman"/>
                <a:cs typeface="Times New Roman"/>
                <a:sym typeface="Times New Roman"/>
              </a:rPr>
              <a:t>    </a:t>
            </a:r>
            <a:r>
              <a:rPr lang="en-US" sz="2992">
                <a:solidFill>
                  <a:srgbClr val="000000"/>
                </a:solidFill>
                <a:latin typeface="Times New Roman"/>
                <a:ea typeface="Times New Roman"/>
                <a:cs typeface="Times New Roman"/>
                <a:sym typeface="Times New Roman"/>
              </a:rPr>
              <a:t>= 0.0125 * 480 * 9.81 * 22.46</a:t>
            </a:r>
          </a:p>
          <a:p>
            <a:pPr algn="l">
              <a:lnSpc>
                <a:spcPts val="4728"/>
              </a:lnSpc>
            </a:pPr>
            <a:r>
              <a:rPr lang="en-US" sz="2992">
                <a:solidFill>
                  <a:srgbClr val="000000"/>
                </a:solidFill>
                <a:latin typeface="Times New Roman"/>
                <a:ea typeface="Times New Roman"/>
                <a:cs typeface="Times New Roman"/>
                <a:sym typeface="Times New Roman"/>
              </a:rPr>
              <a:t>    </a:t>
            </a:r>
            <a:r>
              <a:rPr lang="en-US" sz="2992">
                <a:solidFill>
                  <a:srgbClr val="000000"/>
                </a:solidFill>
                <a:latin typeface="Times New Roman"/>
                <a:ea typeface="Times New Roman"/>
                <a:cs typeface="Times New Roman"/>
                <a:sym typeface="Times New Roman"/>
              </a:rPr>
              <a:t>= 1.321 kW</a:t>
            </a:r>
          </a:p>
          <a:p>
            <a:pPr algn="l">
              <a:lnSpc>
                <a:spcPts val="4728"/>
              </a:lnSpc>
            </a:pPr>
            <a:r>
              <a:rPr lang="en-US" sz="2992">
                <a:solidFill>
                  <a:srgbClr val="000000"/>
                </a:solidFill>
                <a:latin typeface="Times New Roman"/>
                <a:ea typeface="Times New Roman"/>
                <a:cs typeface="Times New Roman"/>
                <a:sym typeface="Times New Roman"/>
              </a:rPr>
              <a:t>    </a:t>
            </a:r>
            <a:r>
              <a:rPr lang="en-US" sz="2992">
                <a:solidFill>
                  <a:srgbClr val="000000"/>
                </a:solidFill>
                <a:latin typeface="Times New Roman"/>
                <a:ea typeface="Times New Roman"/>
                <a:cs typeface="Times New Roman"/>
                <a:sym typeface="Times New Roman"/>
              </a:rPr>
              <a:t>Considering pump to be 80 % efficient</a:t>
            </a:r>
          </a:p>
          <a:p>
            <a:pPr algn="l">
              <a:lnSpc>
                <a:spcPts val="4728"/>
              </a:lnSpc>
            </a:pPr>
            <a:r>
              <a:rPr lang="en-US" sz="2992">
                <a:solidFill>
                  <a:srgbClr val="000000"/>
                </a:solidFill>
                <a:latin typeface="Times New Roman"/>
                <a:ea typeface="Times New Roman"/>
                <a:cs typeface="Times New Roman"/>
                <a:sym typeface="Times New Roman"/>
              </a:rPr>
              <a:t>    </a:t>
            </a:r>
            <a:r>
              <a:rPr lang="en-US" sz="2992">
                <a:solidFill>
                  <a:srgbClr val="000000"/>
                </a:solidFill>
                <a:latin typeface="Times New Roman"/>
                <a:ea typeface="Times New Roman"/>
                <a:cs typeface="Times New Roman"/>
                <a:sym typeface="Times New Roman"/>
              </a:rPr>
              <a:t>Power required = 2.21 Hp</a:t>
            </a:r>
          </a:p>
          <a:p>
            <a:pPr algn="l">
              <a:lnSpc>
                <a:spcPts val="4189"/>
              </a:lnSpc>
              <a:spcBef>
                <a:spcPct val="0"/>
              </a:spcBef>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4142" y="2125901"/>
            <a:ext cx="16575158" cy="2755620"/>
          </a:xfrm>
          <a:custGeom>
            <a:avLst/>
            <a:gdLst/>
            <a:ahLst/>
            <a:cxnLst/>
            <a:rect r="r" b="b" t="t" l="l"/>
            <a:pathLst>
              <a:path h="2755620" w="16575158">
                <a:moveTo>
                  <a:pt x="0" y="0"/>
                </a:moveTo>
                <a:lnTo>
                  <a:pt x="16575158" y="0"/>
                </a:lnTo>
                <a:lnTo>
                  <a:pt x="16575158" y="2755620"/>
                </a:lnTo>
                <a:lnTo>
                  <a:pt x="0" y="2755620"/>
                </a:lnTo>
                <a:lnTo>
                  <a:pt x="0" y="0"/>
                </a:lnTo>
                <a:close/>
              </a:path>
            </a:pathLst>
          </a:custGeom>
          <a:blipFill>
            <a:blip r:embed="rId2"/>
            <a:stretch>
              <a:fillRect l="0" t="0" r="0" b="0"/>
            </a:stretch>
          </a:blipFill>
        </p:spPr>
      </p:sp>
      <p:sp>
        <p:nvSpPr>
          <p:cNvPr name="TextBox 3" id="3"/>
          <p:cNvSpPr txBox="true"/>
          <p:nvPr/>
        </p:nvSpPr>
        <p:spPr>
          <a:xfrm rot="0">
            <a:off x="5652952" y="866775"/>
            <a:ext cx="6400205" cy="781687"/>
          </a:xfrm>
          <a:prstGeom prst="rect">
            <a:avLst/>
          </a:prstGeom>
        </p:spPr>
        <p:txBody>
          <a:bodyPr anchor="t" rtlCol="false" tIns="0" lIns="0" bIns="0" rIns="0">
            <a:spAutoFit/>
          </a:bodyPr>
          <a:lstStyle/>
          <a:p>
            <a:pPr algn="ctr">
              <a:lnSpc>
                <a:spcPts val="5739"/>
              </a:lnSpc>
              <a:spcBef>
                <a:spcPct val="0"/>
              </a:spcBef>
            </a:pPr>
            <a:r>
              <a:rPr lang="en-US" b="true" sz="4099">
                <a:solidFill>
                  <a:srgbClr val="000000"/>
                </a:solidFill>
                <a:latin typeface="Times New Roman Bold"/>
                <a:ea typeface="Times New Roman Bold"/>
                <a:cs typeface="Times New Roman Bold"/>
                <a:sym typeface="Times New Roman Bold"/>
              </a:rPr>
              <a:t>Pump calculations and results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538972" y="-109149"/>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42" t="0" r="-34442" b="0"/>
              </a:stretch>
            </a:blipFill>
          </p:spPr>
        </p:sp>
      </p:grpSp>
      <p:grpSp>
        <p:nvGrpSpPr>
          <p:cNvPr name="Group 7" id="7"/>
          <p:cNvGrpSpPr/>
          <p:nvPr/>
        </p:nvGrpSpPr>
        <p:grpSpPr>
          <a:xfrm rot="0">
            <a:off x="-1968087" y="0"/>
            <a:ext cx="12771508" cy="1549127"/>
            <a:chOff x="0" y="0"/>
            <a:chExt cx="1804398" cy="218865"/>
          </a:xfrm>
        </p:grpSpPr>
        <p:sp>
          <p:nvSpPr>
            <p:cNvPr name="Freeform 8" id="8"/>
            <p:cNvSpPr/>
            <p:nvPr/>
          </p:nvSpPr>
          <p:spPr>
            <a:xfrm flipH="false" flipV="false" rot="0">
              <a:off x="0" y="0"/>
              <a:ext cx="1804398" cy="218865"/>
            </a:xfrm>
            <a:custGeom>
              <a:avLst/>
              <a:gdLst/>
              <a:ahLst/>
              <a:cxnLst/>
              <a:rect r="r" b="b" t="t" l="l"/>
              <a:pathLst>
                <a:path h="218865" w="1804398">
                  <a:moveTo>
                    <a:pt x="1601198" y="0"/>
                  </a:moveTo>
                  <a:lnTo>
                    <a:pt x="0" y="0"/>
                  </a:lnTo>
                  <a:lnTo>
                    <a:pt x="203200" y="218865"/>
                  </a:lnTo>
                  <a:lnTo>
                    <a:pt x="1804398" y="218865"/>
                  </a:lnTo>
                  <a:lnTo>
                    <a:pt x="1601198" y="0"/>
                  </a:lnTo>
                  <a:close/>
                </a:path>
              </a:pathLst>
            </a:custGeom>
            <a:solidFill>
              <a:srgbClr val="010101">
                <a:alpha val="87843"/>
              </a:srgbClr>
            </a:solidFill>
            <a:ln cap="sq">
              <a:noFill/>
              <a:prstDash val="solid"/>
              <a:miter/>
            </a:ln>
          </p:spPr>
        </p:sp>
        <p:sp>
          <p:nvSpPr>
            <p:cNvPr name="TextBox 9" id="9"/>
            <p:cNvSpPr txBox="true"/>
            <p:nvPr/>
          </p:nvSpPr>
          <p:spPr>
            <a:xfrm>
              <a:off x="101600" y="-66675"/>
              <a:ext cx="1601198" cy="28554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1398401" y="6899499"/>
            <a:ext cx="3019265" cy="2358801"/>
          </a:xfrm>
          <a:custGeom>
            <a:avLst/>
            <a:gdLst/>
            <a:ahLst/>
            <a:cxnLst/>
            <a:rect r="r" b="b" t="t" l="l"/>
            <a:pathLst>
              <a:path h="2358801" w="3019265">
                <a:moveTo>
                  <a:pt x="0" y="0"/>
                </a:moveTo>
                <a:lnTo>
                  <a:pt x="3019266" y="0"/>
                </a:lnTo>
                <a:lnTo>
                  <a:pt x="3019266" y="2358801"/>
                </a:lnTo>
                <a:lnTo>
                  <a:pt x="0" y="2358801"/>
                </a:lnTo>
                <a:lnTo>
                  <a:pt x="0" y="0"/>
                </a:lnTo>
                <a:close/>
              </a:path>
            </a:pathLst>
          </a:custGeom>
          <a:blipFill>
            <a:blip r:embed="rId5"/>
            <a:stretch>
              <a:fillRect l="0" t="0" r="0" b="0"/>
            </a:stretch>
          </a:blipFill>
        </p:spPr>
      </p:sp>
      <p:sp>
        <p:nvSpPr>
          <p:cNvPr name="Freeform 11" id="11"/>
          <p:cNvSpPr/>
          <p:nvPr/>
        </p:nvSpPr>
        <p:spPr>
          <a:xfrm flipH="false" flipV="false" rot="0">
            <a:off x="5806618" y="6793923"/>
            <a:ext cx="4268485" cy="2569953"/>
          </a:xfrm>
          <a:custGeom>
            <a:avLst/>
            <a:gdLst/>
            <a:ahLst/>
            <a:cxnLst/>
            <a:rect r="r" b="b" t="t" l="l"/>
            <a:pathLst>
              <a:path h="2569953" w="4268485">
                <a:moveTo>
                  <a:pt x="0" y="0"/>
                </a:moveTo>
                <a:lnTo>
                  <a:pt x="4268485" y="0"/>
                </a:lnTo>
                <a:lnTo>
                  <a:pt x="4268485" y="2569953"/>
                </a:lnTo>
                <a:lnTo>
                  <a:pt x="0" y="2569953"/>
                </a:lnTo>
                <a:lnTo>
                  <a:pt x="0" y="0"/>
                </a:lnTo>
                <a:close/>
              </a:path>
            </a:pathLst>
          </a:custGeom>
          <a:blipFill>
            <a:blip r:embed="rId6"/>
            <a:stretch>
              <a:fillRect l="0" t="0" r="0" b="0"/>
            </a:stretch>
          </a:blipFill>
        </p:spPr>
      </p:sp>
      <p:sp>
        <p:nvSpPr>
          <p:cNvPr name="TextBox 12" id="12"/>
          <p:cNvSpPr txBox="true"/>
          <p:nvPr/>
        </p:nvSpPr>
        <p:spPr>
          <a:xfrm rot="0">
            <a:off x="1028700" y="338127"/>
            <a:ext cx="7416941" cy="729997"/>
          </a:xfrm>
          <a:prstGeom prst="rect">
            <a:avLst/>
          </a:prstGeom>
        </p:spPr>
        <p:txBody>
          <a:bodyPr anchor="t" rtlCol="false" tIns="0" lIns="0" bIns="0" rIns="0">
            <a:spAutoFit/>
          </a:bodyPr>
          <a:lstStyle/>
          <a:p>
            <a:pPr algn="ctr">
              <a:lnSpc>
                <a:spcPts val="5381"/>
              </a:lnSpc>
              <a:spcBef>
                <a:spcPct val="0"/>
              </a:spcBef>
            </a:pPr>
            <a:r>
              <a:rPr lang="en-US" sz="3899" spc="31">
                <a:solidFill>
                  <a:srgbClr val="FFFFFF"/>
                </a:solidFill>
                <a:latin typeface="Times New Roman"/>
                <a:ea typeface="Times New Roman"/>
                <a:cs typeface="Times New Roman"/>
                <a:sym typeface="Times New Roman"/>
              </a:rPr>
              <a:t>1.INTRODUCTION</a:t>
            </a:r>
          </a:p>
        </p:txBody>
      </p:sp>
      <p:sp>
        <p:nvSpPr>
          <p:cNvPr name="TextBox 13" id="13"/>
          <p:cNvSpPr txBox="true"/>
          <p:nvPr/>
        </p:nvSpPr>
        <p:spPr>
          <a:xfrm rot="0">
            <a:off x="488373" y="2162391"/>
            <a:ext cx="10510780" cy="8224795"/>
          </a:xfrm>
          <a:prstGeom prst="rect">
            <a:avLst/>
          </a:prstGeom>
        </p:spPr>
        <p:txBody>
          <a:bodyPr anchor="t" rtlCol="false" tIns="0" lIns="0" bIns="0" rIns="0">
            <a:spAutoFit/>
          </a:bodyPr>
          <a:lstStyle/>
          <a:p>
            <a:pPr algn="l">
              <a:lnSpc>
                <a:spcPts val="3611"/>
              </a:lnSpc>
            </a:pPr>
            <a:r>
              <a:rPr lang="en-US" sz="2778" b="true">
                <a:solidFill>
                  <a:srgbClr val="000000"/>
                </a:solidFill>
                <a:latin typeface="Times New Roman Bold"/>
                <a:ea typeface="Times New Roman Bold"/>
                <a:cs typeface="Times New Roman Bold"/>
                <a:sym typeface="Times New Roman Bold"/>
              </a:rPr>
              <a:t>What is Acetone?</a:t>
            </a:r>
          </a:p>
          <a:p>
            <a:pPr algn="l">
              <a:lnSpc>
                <a:spcPts val="3611"/>
              </a:lnSpc>
            </a:pPr>
          </a:p>
          <a:p>
            <a:pPr algn="l">
              <a:lnSpc>
                <a:spcPts val="3221"/>
              </a:lnSpc>
            </a:pPr>
            <a:r>
              <a:rPr lang="en-US" sz="2478">
                <a:solidFill>
                  <a:srgbClr val="000000"/>
                </a:solidFill>
                <a:latin typeface="Times New Roman"/>
                <a:ea typeface="Times New Roman"/>
                <a:cs typeface="Times New Roman"/>
                <a:sym typeface="Times New Roman"/>
              </a:rPr>
              <a:t> </a:t>
            </a:r>
            <a:r>
              <a:rPr lang="en-US" sz="2478">
                <a:solidFill>
                  <a:srgbClr val="000000"/>
                </a:solidFill>
                <a:latin typeface="Times New Roman"/>
                <a:ea typeface="Times New Roman"/>
                <a:cs typeface="Times New Roman"/>
                <a:sym typeface="Times New Roman"/>
              </a:rPr>
              <a:t>Acetone (propanone) is the simplest and smallest ketone. It is a colorless, volatile liquid  with a characteristic sweet odour.</a:t>
            </a:r>
          </a:p>
          <a:p>
            <a:pPr algn="l">
              <a:lnSpc>
                <a:spcPts val="3221"/>
              </a:lnSpc>
            </a:pPr>
          </a:p>
          <a:p>
            <a:pPr algn="l">
              <a:lnSpc>
                <a:spcPts val="3221"/>
              </a:lnSpc>
            </a:pPr>
          </a:p>
          <a:p>
            <a:pPr algn="l">
              <a:lnSpc>
                <a:spcPts val="3611"/>
              </a:lnSpc>
            </a:pPr>
            <a:r>
              <a:rPr lang="en-US" sz="2778" b="true">
                <a:solidFill>
                  <a:srgbClr val="000000"/>
                </a:solidFill>
                <a:latin typeface="Times New Roman Bold"/>
                <a:ea typeface="Times New Roman Bold"/>
                <a:cs typeface="Times New Roman Bold"/>
                <a:sym typeface="Times New Roman Bold"/>
              </a:rPr>
              <a:t>Importance:</a:t>
            </a:r>
          </a:p>
          <a:p>
            <a:pPr algn="l" marL="535084" indent="-267542" lvl="1">
              <a:lnSpc>
                <a:spcPts val="3221"/>
              </a:lnSpc>
              <a:buFont typeface="Arial"/>
              <a:buChar char="•"/>
            </a:pPr>
            <a:r>
              <a:rPr lang="en-US" sz="2478">
                <a:solidFill>
                  <a:srgbClr val="000000"/>
                </a:solidFill>
                <a:latin typeface="Times New Roman"/>
                <a:ea typeface="Times New Roman"/>
                <a:cs typeface="Times New Roman"/>
                <a:sym typeface="Times New Roman"/>
              </a:rPr>
              <a:t>Widely used as an organic solvent in various industries.</a:t>
            </a:r>
          </a:p>
          <a:p>
            <a:pPr algn="l" marL="535084" indent="-267542" lvl="1">
              <a:lnSpc>
                <a:spcPts val="3221"/>
              </a:lnSpc>
              <a:buFont typeface="Arial"/>
              <a:buChar char="•"/>
            </a:pPr>
            <a:r>
              <a:rPr lang="en-US" sz="2478">
                <a:solidFill>
                  <a:srgbClr val="000000"/>
                </a:solidFill>
                <a:latin typeface="Times New Roman"/>
                <a:ea typeface="Times New Roman"/>
                <a:cs typeface="Times New Roman"/>
                <a:sym typeface="Times New Roman"/>
              </a:rPr>
              <a:t>Plays a significant role in chemical synthesis.</a:t>
            </a:r>
          </a:p>
          <a:p>
            <a:pPr algn="l">
              <a:lnSpc>
                <a:spcPts val="3221"/>
              </a:lnSpc>
            </a:pPr>
          </a:p>
          <a:p>
            <a:pPr algn="l">
              <a:lnSpc>
                <a:spcPts val="3221"/>
              </a:lnSpc>
            </a:pPr>
            <a:r>
              <a:rPr lang="en-US" sz="2478">
                <a:solidFill>
                  <a:srgbClr val="000000"/>
                </a:solidFill>
                <a:latin typeface="Times New Roman"/>
                <a:ea typeface="Times New Roman"/>
                <a:cs typeface="Times New Roman"/>
                <a:sym typeface="Times New Roman"/>
              </a:rPr>
              <a:t>Molecular Formula:</a:t>
            </a:r>
            <a:r>
              <a:rPr lang="en-US" sz="2478" b="true">
                <a:solidFill>
                  <a:srgbClr val="000000"/>
                </a:solidFill>
                <a:latin typeface="Times New Roman Bold"/>
                <a:ea typeface="Times New Roman Bold"/>
                <a:cs typeface="Times New Roman Bold"/>
                <a:sym typeface="Times New Roman Bold"/>
              </a:rPr>
              <a:t> C₃H₆O</a:t>
            </a:r>
          </a:p>
          <a:p>
            <a:pPr algn="l">
              <a:lnSpc>
                <a:spcPts val="3221"/>
              </a:lnSpc>
            </a:pPr>
          </a:p>
          <a:p>
            <a:pPr algn="l">
              <a:lnSpc>
                <a:spcPts val="3221"/>
              </a:lnSpc>
            </a:pPr>
          </a:p>
          <a:p>
            <a:pPr algn="l">
              <a:lnSpc>
                <a:spcPts val="3221"/>
              </a:lnSpc>
            </a:pPr>
          </a:p>
          <a:p>
            <a:pPr algn="l">
              <a:lnSpc>
                <a:spcPts val="3221"/>
              </a:lnSpc>
            </a:pPr>
          </a:p>
          <a:p>
            <a:pPr algn="l">
              <a:lnSpc>
                <a:spcPts val="3221"/>
              </a:lnSpc>
            </a:pPr>
          </a:p>
          <a:p>
            <a:pPr algn="l">
              <a:lnSpc>
                <a:spcPts val="3221"/>
              </a:lnSpc>
            </a:pPr>
          </a:p>
          <a:p>
            <a:pPr algn="l">
              <a:lnSpc>
                <a:spcPts val="3221"/>
              </a:lnSpc>
            </a:pPr>
          </a:p>
          <a:p>
            <a:pPr algn="l">
              <a:lnSpc>
                <a:spcPts val="3221"/>
              </a:lnSpc>
            </a:pPr>
            <a:r>
              <a:rPr lang="en-US" sz="2478">
                <a:solidFill>
                  <a:srgbClr val="000000"/>
                </a:solidFill>
                <a:latin typeface="Times New Roman"/>
                <a:ea typeface="Times New Roman"/>
                <a:cs typeface="Times New Roman"/>
                <a:sym typeface="Times New Roman"/>
              </a:rPr>
              <a:t>Other Names: Propanone, Dimethyl Ketone</a:t>
            </a:r>
          </a:p>
          <a:p>
            <a:pPr algn="l">
              <a:lnSpc>
                <a:spcPts val="3221"/>
              </a:lnSpc>
              <a:spcBef>
                <a:spcPct val="0"/>
              </a:spcBef>
            </a:pP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1778" y="767428"/>
            <a:ext cx="6669980" cy="9399732"/>
          </a:xfrm>
          <a:custGeom>
            <a:avLst/>
            <a:gdLst/>
            <a:ahLst/>
            <a:cxnLst/>
            <a:rect r="r" b="b" t="t" l="l"/>
            <a:pathLst>
              <a:path h="9399732" w="6669980">
                <a:moveTo>
                  <a:pt x="0" y="0"/>
                </a:moveTo>
                <a:lnTo>
                  <a:pt x="6669980" y="0"/>
                </a:lnTo>
                <a:lnTo>
                  <a:pt x="6669980" y="9399732"/>
                </a:lnTo>
                <a:lnTo>
                  <a:pt x="0" y="9399732"/>
                </a:lnTo>
                <a:lnTo>
                  <a:pt x="0" y="0"/>
                </a:lnTo>
                <a:close/>
              </a:path>
            </a:pathLst>
          </a:custGeom>
          <a:blipFill>
            <a:blip r:embed="rId2"/>
            <a:stretch>
              <a:fillRect l="0" t="0" r="0" b="0"/>
            </a:stretch>
          </a:blipFill>
        </p:spPr>
      </p:sp>
      <p:sp>
        <p:nvSpPr>
          <p:cNvPr name="Freeform 3" id="3"/>
          <p:cNvSpPr/>
          <p:nvPr/>
        </p:nvSpPr>
        <p:spPr>
          <a:xfrm flipH="false" flipV="false" rot="0">
            <a:off x="9816824" y="767428"/>
            <a:ext cx="6581036" cy="9304649"/>
          </a:xfrm>
          <a:custGeom>
            <a:avLst/>
            <a:gdLst/>
            <a:ahLst/>
            <a:cxnLst/>
            <a:rect r="r" b="b" t="t" l="l"/>
            <a:pathLst>
              <a:path h="9304649" w="6581036">
                <a:moveTo>
                  <a:pt x="0" y="0"/>
                </a:moveTo>
                <a:lnTo>
                  <a:pt x="6581037" y="0"/>
                </a:lnTo>
                <a:lnTo>
                  <a:pt x="6581037" y="9304649"/>
                </a:lnTo>
                <a:lnTo>
                  <a:pt x="0" y="9304649"/>
                </a:lnTo>
                <a:lnTo>
                  <a:pt x="0" y="0"/>
                </a:lnTo>
                <a:close/>
              </a:path>
            </a:pathLst>
          </a:custGeom>
          <a:blipFill>
            <a:blip r:embed="rId3"/>
            <a:stretch>
              <a:fillRect l="0" t="0" r="0" b="0"/>
            </a:stretch>
          </a:blipFill>
        </p:spPr>
      </p:sp>
      <p:sp>
        <p:nvSpPr>
          <p:cNvPr name="TextBox 4" id="4"/>
          <p:cNvSpPr txBox="true"/>
          <p:nvPr/>
        </p:nvSpPr>
        <p:spPr>
          <a:xfrm rot="0">
            <a:off x="5360286" y="87342"/>
            <a:ext cx="6445211" cy="647066"/>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Times New Roman Bold"/>
                <a:ea typeface="Times New Roman Bold"/>
                <a:cs typeface="Times New Roman Bold"/>
                <a:sym typeface="Times New Roman Bold"/>
              </a:rPr>
              <a:t>Kirloskar Pump performance curves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14328" y="539823"/>
            <a:ext cx="6704281" cy="9518577"/>
          </a:xfrm>
          <a:custGeom>
            <a:avLst/>
            <a:gdLst/>
            <a:ahLst/>
            <a:cxnLst/>
            <a:rect r="r" b="b" t="t" l="l"/>
            <a:pathLst>
              <a:path h="9518577" w="6704281">
                <a:moveTo>
                  <a:pt x="0" y="0"/>
                </a:moveTo>
                <a:lnTo>
                  <a:pt x="6704281" y="0"/>
                </a:lnTo>
                <a:lnTo>
                  <a:pt x="6704281" y="9518577"/>
                </a:lnTo>
                <a:lnTo>
                  <a:pt x="0" y="9518577"/>
                </a:lnTo>
                <a:lnTo>
                  <a:pt x="0" y="0"/>
                </a:lnTo>
                <a:close/>
              </a:path>
            </a:pathLst>
          </a:custGeom>
          <a:blipFill>
            <a:blip r:embed="rId2"/>
            <a:stretch>
              <a:fillRect l="0" t="0" r="0" b="0"/>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6582" y="1571441"/>
            <a:ext cx="4994868" cy="7686859"/>
          </a:xfrm>
          <a:custGeom>
            <a:avLst/>
            <a:gdLst/>
            <a:ahLst/>
            <a:cxnLst/>
            <a:rect r="r" b="b" t="t" l="l"/>
            <a:pathLst>
              <a:path h="7686859" w="4994868">
                <a:moveTo>
                  <a:pt x="0" y="0"/>
                </a:moveTo>
                <a:lnTo>
                  <a:pt x="4994867" y="0"/>
                </a:lnTo>
                <a:lnTo>
                  <a:pt x="4994867" y="7686859"/>
                </a:lnTo>
                <a:lnTo>
                  <a:pt x="0" y="7686859"/>
                </a:lnTo>
                <a:lnTo>
                  <a:pt x="0" y="0"/>
                </a:lnTo>
                <a:close/>
              </a:path>
            </a:pathLst>
          </a:custGeom>
          <a:blipFill>
            <a:blip r:embed="rId2"/>
            <a:stretch>
              <a:fillRect l="-735" t="0" r="0" b="-106164"/>
            </a:stretch>
          </a:blipFill>
        </p:spPr>
      </p:sp>
      <p:sp>
        <p:nvSpPr>
          <p:cNvPr name="TextBox 3" id="3"/>
          <p:cNvSpPr txBox="true"/>
          <p:nvPr/>
        </p:nvSpPr>
        <p:spPr>
          <a:xfrm rot="0">
            <a:off x="6723458" y="-152400"/>
            <a:ext cx="4841083" cy="741465"/>
          </a:xfrm>
          <a:prstGeom prst="rect">
            <a:avLst/>
          </a:prstGeom>
        </p:spPr>
        <p:txBody>
          <a:bodyPr anchor="t" rtlCol="false" tIns="0" lIns="0" bIns="0" rIns="0">
            <a:spAutoFit/>
          </a:bodyPr>
          <a:lstStyle/>
          <a:p>
            <a:pPr algn="l">
              <a:lnSpc>
                <a:spcPts val="5438"/>
              </a:lnSpc>
            </a:pPr>
            <a:r>
              <a:rPr lang="en-US" sz="3884" b="true">
                <a:solidFill>
                  <a:srgbClr val="000000"/>
                </a:solidFill>
                <a:latin typeface="Times New Roman Bold"/>
                <a:ea typeface="Times New Roman Bold"/>
                <a:cs typeface="Times New Roman Bold"/>
                <a:sym typeface="Times New Roman Bold"/>
              </a:rPr>
              <a:t>_-CSTR Calculations-_</a:t>
            </a:r>
          </a:p>
        </p:txBody>
      </p:sp>
      <p:sp>
        <p:nvSpPr>
          <p:cNvPr name="Freeform 4" id="4"/>
          <p:cNvSpPr/>
          <p:nvPr/>
        </p:nvSpPr>
        <p:spPr>
          <a:xfrm flipH="false" flipV="false" rot="0">
            <a:off x="6723458" y="1028700"/>
            <a:ext cx="4123466" cy="7067578"/>
          </a:xfrm>
          <a:custGeom>
            <a:avLst/>
            <a:gdLst/>
            <a:ahLst/>
            <a:cxnLst/>
            <a:rect r="r" b="b" t="t" l="l"/>
            <a:pathLst>
              <a:path h="7067578" w="4123466">
                <a:moveTo>
                  <a:pt x="0" y="0"/>
                </a:moveTo>
                <a:lnTo>
                  <a:pt x="4123466" y="0"/>
                </a:lnTo>
                <a:lnTo>
                  <a:pt x="4123466" y="7067578"/>
                </a:lnTo>
                <a:lnTo>
                  <a:pt x="0" y="7067578"/>
                </a:lnTo>
                <a:lnTo>
                  <a:pt x="0" y="0"/>
                </a:lnTo>
                <a:close/>
              </a:path>
            </a:pathLst>
          </a:custGeom>
          <a:blipFill>
            <a:blip r:embed="rId2"/>
            <a:stretch>
              <a:fillRect l="0" t="-86862" r="-1689" b="0"/>
            </a:stretch>
          </a:blipFill>
        </p:spPr>
      </p:sp>
      <p:sp>
        <p:nvSpPr>
          <p:cNvPr name="Freeform 5" id="5"/>
          <p:cNvSpPr/>
          <p:nvPr/>
        </p:nvSpPr>
        <p:spPr>
          <a:xfrm flipH="false" flipV="false" rot="0">
            <a:off x="11866099" y="1515307"/>
            <a:ext cx="5025551" cy="7256385"/>
          </a:xfrm>
          <a:custGeom>
            <a:avLst/>
            <a:gdLst/>
            <a:ahLst/>
            <a:cxnLst/>
            <a:rect r="r" b="b" t="t" l="l"/>
            <a:pathLst>
              <a:path h="7256385" w="5025551">
                <a:moveTo>
                  <a:pt x="0" y="0"/>
                </a:moveTo>
                <a:lnTo>
                  <a:pt x="5025552" y="0"/>
                </a:lnTo>
                <a:lnTo>
                  <a:pt x="5025552" y="7256386"/>
                </a:lnTo>
                <a:lnTo>
                  <a:pt x="0" y="7256386"/>
                </a:lnTo>
                <a:lnTo>
                  <a:pt x="0" y="0"/>
                </a:lnTo>
                <a:close/>
              </a:path>
            </a:pathLst>
          </a:custGeom>
          <a:blipFill>
            <a:blip r:embed="rId3"/>
            <a:stretch>
              <a:fillRect l="0" t="0" r="-562"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5726" y="434778"/>
            <a:ext cx="5272485" cy="4708722"/>
          </a:xfrm>
          <a:custGeom>
            <a:avLst/>
            <a:gdLst/>
            <a:ahLst/>
            <a:cxnLst/>
            <a:rect r="r" b="b" t="t" l="l"/>
            <a:pathLst>
              <a:path h="4708722" w="5272485">
                <a:moveTo>
                  <a:pt x="0" y="0"/>
                </a:moveTo>
                <a:lnTo>
                  <a:pt x="5272484" y="0"/>
                </a:lnTo>
                <a:lnTo>
                  <a:pt x="5272484" y="4708722"/>
                </a:lnTo>
                <a:lnTo>
                  <a:pt x="0" y="4708722"/>
                </a:lnTo>
                <a:lnTo>
                  <a:pt x="0" y="0"/>
                </a:lnTo>
                <a:close/>
              </a:path>
            </a:pathLst>
          </a:custGeom>
          <a:blipFill>
            <a:blip r:embed="rId2"/>
            <a:stretch>
              <a:fillRect l="-636" t="0" r="0" b="-225443"/>
            </a:stretch>
          </a:blipFill>
        </p:spPr>
      </p:sp>
      <p:sp>
        <p:nvSpPr>
          <p:cNvPr name="Freeform 3" id="3"/>
          <p:cNvSpPr/>
          <p:nvPr/>
        </p:nvSpPr>
        <p:spPr>
          <a:xfrm flipH="false" flipV="false" rot="0">
            <a:off x="4774653" y="197582"/>
            <a:ext cx="4842436" cy="9891835"/>
          </a:xfrm>
          <a:custGeom>
            <a:avLst/>
            <a:gdLst/>
            <a:ahLst/>
            <a:cxnLst/>
            <a:rect r="r" b="b" t="t" l="l"/>
            <a:pathLst>
              <a:path h="9891835" w="4842436">
                <a:moveTo>
                  <a:pt x="0" y="0"/>
                </a:moveTo>
                <a:lnTo>
                  <a:pt x="4842436" y="0"/>
                </a:lnTo>
                <a:lnTo>
                  <a:pt x="4842436" y="9891836"/>
                </a:lnTo>
                <a:lnTo>
                  <a:pt x="0" y="9891836"/>
                </a:lnTo>
                <a:lnTo>
                  <a:pt x="0" y="0"/>
                </a:lnTo>
                <a:close/>
              </a:path>
            </a:pathLst>
          </a:custGeom>
          <a:blipFill>
            <a:blip r:embed="rId2"/>
            <a:stretch>
              <a:fillRect l="-636" t="-42282" r="0" b="0"/>
            </a:stretch>
          </a:blipFill>
        </p:spPr>
      </p:sp>
      <p:sp>
        <p:nvSpPr>
          <p:cNvPr name="Freeform 4" id="4"/>
          <p:cNvSpPr/>
          <p:nvPr/>
        </p:nvSpPr>
        <p:spPr>
          <a:xfrm flipH="false" flipV="false" rot="0">
            <a:off x="10801392" y="585000"/>
            <a:ext cx="4842329" cy="3742449"/>
          </a:xfrm>
          <a:custGeom>
            <a:avLst/>
            <a:gdLst/>
            <a:ahLst/>
            <a:cxnLst/>
            <a:rect r="r" b="b" t="t" l="l"/>
            <a:pathLst>
              <a:path h="3742449" w="4842329">
                <a:moveTo>
                  <a:pt x="0" y="0"/>
                </a:moveTo>
                <a:lnTo>
                  <a:pt x="4842329" y="0"/>
                </a:lnTo>
                <a:lnTo>
                  <a:pt x="4842329" y="3742449"/>
                </a:lnTo>
                <a:lnTo>
                  <a:pt x="0" y="3742449"/>
                </a:lnTo>
                <a:lnTo>
                  <a:pt x="0" y="0"/>
                </a:lnTo>
                <a:close/>
              </a:path>
            </a:pathLst>
          </a:custGeom>
          <a:blipFill>
            <a:blip r:embed="rId3"/>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1" r="0" b="-9211"/>
            </a:stretch>
          </a:blipFill>
        </p:spPr>
      </p:sp>
      <p:sp>
        <p:nvSpPr>
          <p:cNvPr name="TextBox 3" id="3"/>
          <p:cNvSpPr txBox="true"/>
          <p:nvPr/>
        </p:nvSpPr>
        <p:spPr>
          <a:xfrm rot="0">
            <a:off x="1413164" y="577561"/>
            <a:ext cx="16874836" cy="9540135"/>
          </a:xfrm>
          <a:prstGeom prst="rect">
            <a:avLst/>
          </a:prstGeom>
        </p:spPr>
        <p:txBody>
          <a:bodyPr anchor="t" rtlCol="false" tIns="0" lIns="0" bIns="0" rIns="0">
            <a:spAutoFit/>
          </a:bodyPr>
          <a:lstStyle/>
          <a:p>
            <a:pPr algn="l">
              <a:lnSpc>
                <a:spcPts val="2361"/>
              </a:lnSpc>
            </a:pPr>
            <a:r>
              <a:rPr lang="en-US" sz="2879" b="true">
                <a:solidFill>
                  <a:srgbClr val="000000"/>
                </a:solidFill>
                <a:latin typeface="Times New Roman Bold"/>
                <a:ea typeface="Times New Roman Bold"/>
                <a:cs typeface="Times New Roman Bold"/>
                <a:sym typeface="Times New Roman Bold"/>
              </a:rPr>
              <a:t>Safety Measures for Propylene Storage Tanks</a:t>
            </a:r>
          </a:p>
          <a:p>
            <a:pPr algn="l">
              <a:lnSpc>
                <a:spcPts val="2361"/>
              </a:lnSpc>
            </a:pPr>
          </a:p>
          <a:p>
            <a:pPr algn="l">
              <a:lnSpc>
                <a:spcPts val="2361"/>
              </a:lnSpc>
            </a:pPr>
            <a:r>
              <a:rPr lang="en-US" sz="2879">
                <a:solidFill>
                  <a:srgbClr val="000000"/>
                </a:solidFill>
                <a:latin typeface="Times New Roman"/>
                <a:ea typeface="Times New Roman"/>
                <a:cs typeface="Times New Roman"/>
                <a:sym typeface="Times New Roman"/>
              </a:rPr>
              <a:t>Storing propylene requires strict safety protocols due to its flammable and pressurized nature. Key measures include:</a:t>
            </a:r>
          </a:p>
          <a:p>
            <a:pPr algn="l">
              <a:lnSpc>
                <a:spcPts val="2361"/>
              </a:lnSpc>
            </a:pPr>
          </a:p>
          <a:p>
            <a:pPr algn="l">
              <a:lnSpc>
                <a:spcPts val="2361"/>
              </a:lnSpc>
            </a:pPr>
            <a:r>
              <a:rPr lang="en-US" sz="2879">
                <a:solidFill>
                  <a:srgbClr val="000000"/>
                </a:solidFill>
                <a:latin typeface="Times New Roman"/>
                <a:ea typeface="Times New Roman"/>
                <a:cs typeface="Times New Roman"/>
                <a:sym typeface="Times New Roman"/>
              </a:rPr>
              <a:t>1. Material Selection: Use corrosion-resistant stainless steel with high pressure tolerance.</a:t>
            </a:r>
          </a:p>
          <a:p>
            <a:pPr algn="l">
              <a:lnSpc>
                <a:spcPts val="2361"/>
              </a:lnSpc>
            </a:pPr>
          </a:p>
          <a:p>
            <a:pPr algn="l">
              <a:lnSpc>
                <a:spcPts val="2361"/>
              </a:lnSpc>
            </a:pPr>
          </a:p>
          <a:p>
            <a:pPr algn="l">
              <a:lnSpc>
                <a:spcPts val="2361"/>
              </a:lnSpc>
            </a:pPr>
            <a:r>
              <a:rPr lang="en-US" sz="2879">
                <a:solidFill>
                  <a:srgbClr val="000000"/>
                </a:solidFill>
                <a:latin typeface="Times New Roman"/>
                <a:ea typeface="Times New Roman"/>
                <a:cs typeface="Times New Roman"/>
                <a:sym typeface="Times New Roman"/>
              </a:rPr>
              <a:t>2. Pressure Relief Systems: Install calibrated relief valves and emergency vents to prevent overpressure.</a:t>
            </a:r>
          </a:p>
          <a:p>
            <a:pPr algn="l">
              <a:lnSpc>
                <a:spcPts val="2361"/>
              </a:lnSpc>
            </a:pPr>
          </a:p>
          <a:p>
            <a:pPr algn="l">
              <a:lnSpc>
                <a:spcPts val="2361"/>
              </a:lnSpc>
            </a:pPr>
          </a:p>
          <a:p>
            <a:pPr algn="l">
              <a:lnSpc>
                <a:spcPts val="2361"/>
              </a:lnSpc>
            </a:pPr>
            <a:r>
              <a:rPr lang="en-US" sz="2879">
                <a:solidFill>
                  <a:srgbClr val="000000"/>
                </a:solidFill>
                <a:latin typeface="Times New Roman"/>
                <a:ea typeface="Times New Roman"/>
                <a:cs typeface="Times New Roman"/>
                <a:sym typeface="Times New Roman"/>
              </a:rPr>
              <a:t>3. Fire Prevention: Use gas detectors, explosion-proof equipment, and fire suppression systems.</a:t>
            </a:r>
          </a:p>
          <a:p>
            <a:pPr algn="l">
              <a:lnSpc>
                <a:spcPts val="2361"/>
              </a:lnSpc>
            </a:pPr>
          </a:p>
          <a:p>
            <a:pPr algn="l">
              <a:lnSpc>
                <a:spcPts val="2361"/>
              </a:lnSpc>
            </a:pPr>
          </a:p>
          <a:p>
            <a:pPr algn="l">
              <a:lnSpc>
                <a:spcPts val="2361"/>
              </a:lnSpc>
            </a:pPr>
            <a:r>
              <a:rPr lang="en-US" sz="2879">
                <a:solidFill>
                  <a:srgbClr val="000000"/>
                </a:solidFill>
                <a:latin typeface="Times New Roman"/>
                <a:ea typeface="Times New Roman"/>
                <a:cs typeface="Times New Roman"/>
                <a:sym typeface="Times New Roman"/>
              </a:rPr>
              <a:t>4. Temperature Control: Monitor and regulate tank temperature to avoid pressure buildup.</a:t>
            </a:r>
          </a:p>
          <a:p>
            <a:pPr algn="l">
              <a:lnSpc>
                <a:spcPts val="2361"/>
              </a:lnSpc>
            </a:pPr>
          </a:p>
          <a:p>
            <a:pPr algn="l">
              <a:lnSpc>
                <a:spcPts val="2361"/>
              </a:lnSpc>
            </a:pPr>
          </a:p>
          <a:p>
            <a:pPr algn="l">
              <a:lnSpc>
                <a:spcPts val="2361"/>
              </a:lnSpc>
            </a:pPr>
            <a:r>
              <a:rPr lang="en-US" sz="2879">
                <a:solidFill>
                  <a:srgbClr val="000000"/>
                </a:solidFill>
                <a:latin typeface="Times New Roman"/>
                <a:ea typeface="Times New Roman"/>
                <a:cs typeface="Times New Roman"/>
                <a:sym typeface="Times New Roman"/>
              </a:rPr>
              <a:t>5. Emergency Systems: Provide automatic shutdown systems and accessible manual controls.</a:t>
            </a:r>
          </a:p>
          <a:p>
            <a:pPr algn="l">
              <a:lnSpc>
                <a:spcPts val="2361"/>
              </a:lnSpc>
            </a:pPr>
          </a:p>
          <a:p>
            <a:pPr algn="l">
              <a:lnSpc>
                <a:spcPts val="2361"/>
              </a:lnSpc>
            </a:pPr>
          </a:p>
          <a:p>
            <a:pPr algn="l">
              <a:lnSpc>
                <a:spcPts val="2361"/>
              </a:lnSpc>
            </a:pPr>
            <a:r>
              <a:rPr lang="en-US" sz="2879">
                <a:solidFill>
                  <a:srgbClr val="000000"/>
                </a:solidFill>
                <a:latin typeface="Times New Roman"/>
                <a:ea typeface="Times New Roman"/>
                <a:cs typeface="Times New Roman"/>
                <a:sym typeface="Times New Roman"/>
              </a:rPr>
              <a:t>6. Spill Containment: Build bund walls or secondary barriers to contain leaks.</a:t>
            </a:r>
          </a:p>
          <a:p>
            <a:pPr algn="l">
              <a:lnSpc>
                <a:spcPts val="2361"/>
              </a:lnSpc>
            </a:pPr>
          </a:p>
          <a:p>
            <a:pPr algn="l">
              <a:lnSpc>
                <a:spcPts val="2361"/>
              </a:lnSpc>
            </a:pPr>
          </a:p>
          <a:p>
            <a:pPr algn="l">
              <a:lnSpc>
                <a:spcPts val="2361"/>
              </a:lnSpc>
            </a:pPr>
            <a:r>
              <a:rPr lang="en-US" sz="2879">
                <a:solidFill>
                  <a:srgbClr val="000000"/>
                </a:solidFill>
                <a:latin typeface="Times New Roman"/>
                <a:ea typeface="Times New Roman"/>
                <a:cs typeface="Times New Roman"/>
                <a:sym typeface="Times New Roman"/>
              </a:rPr>
              <a:t>7. Inspections and Training: Conduct regular inspections and train staff on safety and emergency procedures.</a:t>
            </a:r>
          </a:p>
          <a:p>
            <a:pPr algn="l">
              <a:lnSpc>
                <a:spcPts val="2361"/>
              </a:lnSpc>
            </a:pPr>
          </a:p>
          <a:p>
            <a:pPr algn="l">
              <a:lnSpc>
                <a:spcPts val="2361"/>
              </a:lnSpc>
            </a:pPr>
          </a:p>
          <a:p>
            <a:pPr algn="l">
              <a:lnSpc>
                <a:spcPts val="2361"/>
              </a:lnSpc>
            </a:pPr>
            <a:r>
              <a:rPr lang="en-US" sz="2879">
                <a:solidFill>
                  <a:srgbClr val="000000"/>
                </a:solidFill>
                <a:latin typeface="Times New Roman"/>
                <a:ea typeface="Times New Roman"/>
                <a:cs typeface="Times New Roman"/>
                <a:sym typeface="Times New Roman"/>
              </a:rPr>
              <a:t>8. Regulatory Compliance: Adhere to standards like API 620 and ASME Section VIII.</a:t>
            </a:r>
          </a:p>
          <a:p>
            <a:pPr algn="l">
              <a:lnSpc>
                <a:spcPts val="2361"/>
              </a:lnSpc>
            </a:pPr>
          </a:p>
          <a:p>
            <a:pPr algn="l">
              <a:lnSpc>
                <a:spcPts val="2361"/>
              </a:lnSpc>
            </a:pPr>
          </a:p>
          <a:p>
            <a:pPr algn="l">
              <a:lnSpc>
                <a:spcPts val="2361"/>
              </a:lnSpc>
            </a:pPr>
          </a:p>
          <a:p>
            <a:pPr algn="l">
              <a:lnSpc>
                <a:spcPts val="2361"/>
              </a:lnSpc>
            </a:pPr>
            <a:r>
              <a:rPr lang="en-US" sz="2879">
                <a:solidFill>
                  <a:srgbClr val="000000"/>
                </a:solidFill>
                <a:latin typeface="Times New Roman"/>
                <a:ea typeface="Times New Roman"/>
                <a:cs typeface="Times New Roman"/>
                <a:sym typeface="Times New Roman"/>
              </a:rPr>
              <a:t>These measures ensure safe handling, environmental protection, and operational reliability.</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57493" y="490219"/>
            <a:ext cx="4318571" cy="53848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Times New Roman Bold"/>
                <a:ea typeface="Times New Roman Bold"/>
                <a:cs typeface="Times New Roman Bold"/>
                <a:sym typeface="Times New Roman Bold"/>
              </a:rPr>
              <a:t>BIBLIOGRAPHY:</a:t>
            </a:r>
          </a:p>
        </p:txBody>
      </p:sp>
      <p:sp>
        <p:nvSpPr>
          <p:cNvPr name="TextBox 4" id="4"/>
          <p:cNvSpPr txBox="true"/>
          <p:nvPr/>
        </p:nvSpPr>
        <p:spPr>
          <a:xfrm rot="0">
            <a:off x="877014" y="1119605"/>
            <a:ext cx="9475470" cy="538481"/>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1.Fluid Mechanics for Chemical Engineers by Noel-de-Nevers.</a:t>
            </a:r>
          </a:p>
        </p:txBody>
      </p:sp>
      <p:sp>
        <p:nvSpPr>
          <p:cNvPr name="TextBox 5" id="5"/>
          <p:cNvSpPr txBox="true"/>
          <p:nvPr/>
        </p:nvSpPr>
        <p:spPr>
          <a:xfrm rot="0">
            <a:off x="877014" y="1753336"/>
            <a:ext cx="11217950" cy="538481"/>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2Analysis, Synthesis, and Design of Chemical processes by Richard turton</a:t>
            </a:r>
          </a:p>
        </p:txBody>
      </p:sp>
      <p:sp>
        <p:nvSpPr>
          <p:cNvPr name="TextBox 6" id="6"/>
          <p:cNvSpPr txBox="true"/>
          <p:nvPr/>
        </p:nvSpPr>
        <p:spPr>
          <a:xfrm rot="0">
            <a:off x="925175" y="2387066"/>
            <a:ext cx="8459629" cy="538481"/>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3.https://pubchem.ncbi.nlm.nih.gov/compound/Acetone</a:t>
            </a:r>
          </a:p>
        </p:txBody>
      </p:sp>
      <p:sp>
        <p:nvSpPr>
          <p:cNvPr name="TextBox 7" id="7"/>
          <p:cNvSpPr txBox="true"/>
          <p:nvPr/>
        </p:nvSpPr>
        <p:spPr>
          <a:xfrm rot="0">
            <a:off x="925175" y="3020797"/>
            <a:ext cx="12888754" cy="538481"/>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4.https://www.researchgate.net/publication/368661065_Acetone_Production_Process.</a:t>
            </a:r>
          </a:p>
        </p:txBody>
      </p:sp>
      <p:sp>
        <p:nvSpPr>
          <p:cNvPr name="TextBox 8" id="8"/>
          <p:cNvSpPr txBox="true"/>
          <p:nvPr/>
        </p:nvSpPr>
        <p:spPr>
          <a:xfrm rot="0">
            <a:off x="925175" y="3654528"/>
            <a:ext cx="6052185" cy="538481"/>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5.https://en.wikipedia.org/wiki/Acetone.</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88" r="0" b="-1888"/>
            </a:stretch>
          </a:blipFill>
        </p:spPr>
      </p:sp>
      <p:sp>
        <p:nvSpPr>
          <p:cNvPr name="TextBox 3" id="3"/>
          <p:cNvSpPr txBox="true"/>
          <p:nvPr/>
        </p:nvSpPr>
        <p:spPr>
          <a:xfrm rot="0">
            <a:off x="6360676" y="4207510"/>
            <a:ext cx="5566648" cy="1327150"/>
          </a:xfrm>
          <a:prstGeom prst="rect">
            <a:avLst/>
          </a:prstGeom>
        </p:spPr>
        <p:txBody>
          <a:bodyPr anchor="t" rtlCol="false" tIns="0" lIns="0" bIns="0" rIns="0">
            <a:spAutoFit/>
          </a:bodyPr>
          <a:lstStyle/>
          <a:p>
            <a:pPr algn="ctr">
              <a:lnSpc>
                <a:spcPts val="9799"/>
              </a:lnSpc>
              <a:spcBef>
                <a:spcPct val="0"/>
              </a:spcBef>
            </a:pPr>
            <a:r>
              <a:rPr lang="en-US" b="true" sz="6999">
                <a:solidFill>
                  <a:srgbClr val="000000"/>
                </a:solidFill>
                <a:latin typeface="Times New Roman Bold"/>
                <a:ea typeface="Times New Roman Bold"/>
                <a:cs typeface="Times New Roman Bold"/>
                <a:sym typeface="Times New Roman Bold"/>
              </a:rPr>
              <a:t>THANK YOU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538972" y="-109149"/>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42" t="0" r="-34442" b="0"/>
              </a:stretch>
            </a:blipFill>
          </p:spPr>
        </p:sp>
      </p:grpSp>
      <p:grpSp>
        <p:nvGrpSpPr>
          <p:cNvPr name="Group 7" id="7"/>
          <p:cNvGrpSpPr/>
          <p:nvPr/>
        </p:nvGrpSpPr>
        <p:grpSpPr>
          <a:xfrm rot="0">
            <a:off x="-1968087" y="0"/>
            <a:ext cx="12771508" cy="1549127"/>
            <a:chOff x="0" y="0"/>
            <a:chExt cx="1804398" cy="218865"/>
          </a:xfrm>
        </p:grpSpPr>
        <p:sp>
          <p:nvSpPr>
            <p:cNvPr name="Freeform 8" id="8"/>
            <p:cNvSpPr/>
            <p:nvPr/>
          </p:nvSpPr>
          <p:spPr>
            <a:xfrm flipH="false" flipV="false" rot="0">
              <a:off x="0" y="0"/>
              <a:ext cx="1804398" cy="218865"/>
            </a:xfrm>
            <a:custGeom>
              <a:avLst/>
              <a:gdLst/>
              <a:ahLst/>
              <a:cxnLst/>
              <a:rect r="r" b="b" t="t" l="l"/>
              <a:pathLst>
                <a:path h="218865" w="1804398">
                  <a:moveTo>
                    <a:pt x="1601198" y="0"/>
                  </a:moveTo>
                  <a:lnTo>
                    <a:pt x="0" y="0"/>
                  </a:lnTo>
                  <a:lnTo>
                    <a:pt x="203200" y="218865"/>
                  </a:lnTo>
                  <a:lnTo>
                    <a:pt x="1804398" y="218865"/>
                  </a:lnTo>
                  <a:lnTo>
                    <a:pt x="1601198" y="0"/>
                  </a:lnTo>
                  <a:close/>
                </a:path>
              </a:pathLst>
            </a:custGeom>
            <a:solidFill>
              <a:srgbClr val="010101">
                <a:alpha val="87843"/>
              </a:srgbClr>
            </a:solidFill>
            <a:ln cap="sq">
              <a:noFill/>
              <a:prstDash val="solid"/>
              <a:miter/>
            </a:ln>
          </p:spPr>
        </p:sp>
        <p:sp>
          <p:nvSpPr>
            <p:cNvPr name="TextBox 9" id="9"/>
            <p:cNvSpPr txBox="true"/>
            <p:nvPr/>
          </p:nvSpPr>
          <p:spPr>
            <a:xfrm>
              <a:off x="101600" y="-66675"/>
              <a:ext cx="1601198" cy="28554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1400051" y="4314075"/>
            <a:ext cx="2526629" cy="1973929"/>
          </a:xfrm>
          <a:custGeom>
            <a:avLst/>
            <a:gdLst/>
            <a:ahLst/>
            <a:cxnLst/>
            <a:rect r="r" b="b" t="t" l="l"/>
            <a:pathLst>
              <a:path h="1973929" w="2526629">
                <a:moveTo>
                  <a:pt x="0" y="0"/>
                </a:moveTo>
                <a:lnTo>
                  <a:pt x="2526629" y="0"/>
                </a:lnTo>
                <a:lnTo>
                  <a:pt x="2526629" y="1973929"/>
                </a:lnTo>
                <a:lnTo>
                  <a:pt x="0" y="1973929"/>
                </a:lnTo>
                <a:lnTo>
                  <a:pt x="0" y="0"/>
                </a:lnTo>
                <a:close/>
              </a:path>
            </a:pathLst>
          </a:custGeom>
          <a:blipFill>
            <a:blip r:embed="rId5"/>
            <a:stretch>
              <a:fillRect l="0" t="0" r="0" b="0"/>
            </a:stretch>
          </a:blipFill>
        </p:spPr>
      </p:sp>
      <p:sp>
        <p:nvSpPr>
          <p:cNvPr name="Freeform 11" id="11"/>
          <p:cNvSpPr/>
          <p:nvPr/>
        </p:nvSpPr>
        <p:spPr>
          <a:xfrm flipH="false" flipV="false" rot="0">
            <a:off x="5366721" y="4434259"/>
            <a:ext cx="3078921" cy="1853745"/>
          </a:xfrm>
          <a:custGeom>
            <a:avLst/>
            <a:gdLst/>
            <a:ahLst/>
            <a:cxnLst/>
            <a:rect r="r" b="b" t="t" l="l"/>
            <a:pathLst>
              <a:path h="1853745" w="3078921">
                <a:moveTo>
                  <a:pt x="0" y="0"/>
                </a:moveTo>
                <a:lnTo>
                  <a:pt x="3078920" y="0"/>
                </a:lnTo>
                <a:lnTo>
                  <a:pt x="3078920" y="1853745"/>
                </a:lnTo>
                <a:lnTo>
                  <a:pt x="0" y="1853745"/>
                </a:lnTo>
                <a:lnTo>
                  <a:pt x="0" y="0"/>
                </a:lnTo>
                <a:close/>
              </a:path>
            </a:pathLst>
          </a:custGeom>
          <a:blipFill>
            <a:blip r:embed="rId6"/>
            <a:stretch>
              <a:fillRect l="0" t="0" r="0" b="0"/>
            </a:stretch>
          </a:blipFill>
        </p:spPr>
      </p:sp>
      <p:sp>
        <p:nvSpPr>
          <p:cNvPr name="Freeform 12" id="12"/>
          <p:cNvSpPr/>
          <p:nvPr/>
        </p:nvSpPr>
        <p:spPr>
          <a:xfrm flipH="false" flipV="false" rot="0">
            <a:off x="3064486" y="7665512"/>
            <a:ext cx="3345369" cy="2074129"/>
          </a:xfrm>
          <a:custGeom>
            <a:avLst/>
            <a:gdLst/>
            <a:ahLst/>
            <a:cxnLst/>
            <a:rect r="r" b="b" t="t" l="l"/>
            <a:pathLst>
              <a:path h="2074129" w="3345369">
                <a:moveTo>
                  <a:pt x="0" y="0"/>
                </a:moveTo>
                <a:lnTo>
                  <a:pt x="3345369" y="0"/>
                </a:lnTo>
                <a:lnTo>
                  <a:pt x="3345369" y="2074129"/>
                </a:lnTo>
                <a:lnTo>
                  <a:pt x="0" y="20741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028700" y="338127"/>
            <a:ext cx="7416941" cy="729997"/>
          </a:xfrm>
          <a:prstGeom prst="rect">
            <a:avLst/>
          </a:prstGeom>
        </p:spPr>
        <p:txBody>
          <a:bodyPr anchor="t" rtlCol="false" tIns="0" lIns="0" bIns="0" rIns="0">
            <a:spAutoFit/>
          </a:bodyPr>
          <a:lstStyle/>
          <a:p>
            <a:pPr algn="ctr">
              <a:lnSpc>
                <a:spcPts val="5381"/>
              </a:lnSpc>
              <a:spcBef>
                <a:spcPct val="0"/>
              </a:spcBef>
            </a:pPr>
            <a:r>
              <a:rPr lang="en-US" sz="3899" spc="31">
                <a:solidFill>
                  <a:srgbClr val="FFFFFF"/>
                </a:solidFill>
                <a:latin typeface="Times New Roman"/>
                <a:ea typeface="Times New Roman"/>
                <a:cs typeface="Times New Roman"/>
                <a:sym typeface="Times New Roman"/>
              </a:rPr>
              <a:t>1.INTRODUCTION</a:t>
            </a:r>
          </a:p>
        </p:txBody>
      </p:sp>
      <p:sp>
        <p:nvSpPr>
          <p:cNvPr name="TextBox 14" id="14"/>
          <p:cNvSpPr txBox="true"/>
          <p:nvPr/>
        </p:nvSpPr>
        <p:spPr>
          <a:xfrm rot="0">
            <a:off x="597910" y="2162401"/>
            <a:ext cx="9537621" cy="5767324"/>
          </a:xfrm>
          <a:prstGeom prst="rect">
            <a:avLst/>
          </a:prstGeom>
        </p:spPr>
        <p:txBody>
          <a:bodyPr anchor="t" rtlCol="false" tIns="0" lIns="0" bIns="0" rIns="0">
            <a:spAutoFit/>
          </a:bodyPr>
          <a:lstStyle/>
          <a:p>
            <a:pPr algn="l">
              <a:lnSpc>
                <a:spcPts val="3614"/>
              </a:lnSpc>
            </a:pPr>
            <a:r>
              <a:rPr lang="en-US" sz="2780" b="true">
                <a:solidFill>
                  <a:srgbClr val="000000"/>
                </a:solidFill>
                <a:latin typeface="Times New Roman Bold"/>
                <a:ea typeface="Times New Roman Bold"/>
                <a:cs typeface="Times New Roman Bold"/>
                <a:sym typeface="Times New Roman Bold"/>
              </a:rPr>
              <a:t>1.1 Structure</a:t>
            </a:r>
          </a:p>
          <a:p>
            <a:pPr algn="l">
              <a:lnSpc>
                <a:spcPts val="3614"/>
              </a:lnSpc>
            </a:pPr>
          </a:p>
          <a:p>
            <a:pPr algn="l" marL="535431" indent="-267715" lvl="1">
              <a:lnSpc>
                <a:spcPts val="3223"/>
              </a:lnSpc>
              <a:buFont typeface="Arial"/>
              <a:buChar char="•"/>
            </a:pPr>
            <a:r>
              <a:rPr lang="en-US" sz="2479">
                <a:solidFill>
                  <a:srgbClr val="000000"/>
                </a:solidFill>
                <a:latin typeface="Times New Roman"/>
                <a:ea typeface="Times New Roman"/>
                <a:cs typeface="Times New Roman"/>
                <a:sym typeface="Times New Roman"/>
              </a:rPr>
              <a:t>Molecular Formula: C₃H₆O</a:t>
            </a:r>
          </a:p>
          <a:p>
            <a:pPr algn="l" marL="535431" indent="-267715" lvl="1">
              <a:lnSpc>
                <a:spcPts val="3223"/>
              </a:lnSpc>
              <a:buFont typeface="Arial"/>
              <a:buChar char="•"/>
            </a:pPr>
            <a:r>
              <a:rPr lang="en-US" sz="2479">
                <a:solidFill>
                  <a:srgbClr val="000000"/>
                </a:solidFill>
                <a:latin typeface="Times New Roman"/>
                <a:ea typeface="Times New Roman"/>
                <a:cs typeface="Times New Roman"/>
                <a:sym typeface="Times New Roman"/>
              </a:rPr>
              <a:t>Molecular Geometry: Trigonal planar around the carbonyl carbon.</a:t>
            </a:r>
          </a:p>
          <a:p>
            <a:pPr algn="l" marL="535431" indent="-267715" lvl="1">
              <a:lnSpc>
                <a:spcPts val="3223"/>
              </a:lnSpc>
              <a:buFont typeface="Arial"/>
              <a:buChar char="•"/>
            </a:pPr>
            <a:r>
              <a:rPr lang="en-US" sz="2479">
                <a:solidFill>
                  <a:srgbClr val="000000"/>
                </a:solidFill>
                <a:latin typeface="Times New Roman"/>
                <a:ea typeface="Times New Roman"/>
                <a:cs typeface="Times New Roman"/>
                <a:sym typeface="Times New Roman"/>
              </a:rPr>
              <a:t>Structure Diagram:</a:t>
            </a:r>
          </a:p>
          <a:p>
            <a:pPr algn="l">
              <a:lnSpc>
                <a:spcPts val="3223"/>
              </a:lnSpc>
            </a:pPr>
          </a:p>
          <a:p>
            <a:pPr algn="l">
              <a:lnSpc>
                <a:spcPts val="3223"/>
              </a:lnSpc>
            </a:pPr>
          </a:p>
          <a:p>
            <a:pPr algn="l">
              <a:lnSpc>
                <a:spcPts val="3223"/>
              </a:lnSpc>
            </a:pPr>
          </a:p>
          <a:p>
            <a:pPr algn="l">
              <a:lnSpc>
                <a:spcPts val="3223"/>
              </a:lnSpc>
            </a:pPr>
          </a:p>
          <a:p>
            <a:pPr algn="l">
              <a:lnSpc>
                <a:spcPts val="3223"/>
              </a:lnSpc>
            </a:pPr>
          </a:p>
          <a:p>
            <a:pPr algn="l">
              <a:lnSpc>
                <a:spcPts val="3223"/>
              </a:lnSpc>
            </a:pPr>
          </a:p>
          <a:p>
            <a:pPr algn="l" marL="535431" indent="-267715" lvl="1">
              <a:lnSpc>
                <a:spcPts val="3223"/>
              </a:lnSpc>
              <a:buFont typeface="Arial"/>
              <a:buChar char="•"/>
            </a:pPr>
            <a:r>
              <a:rPr lang="en-US" sz="2479">
                <a:solidFill>
                  <a:srgbClr val="000000"/>
                </a:solidFill>
                <a:latin typeface="Times New Roman"/>
                <a:ea typeface="Times New Roman"/>
                <a:cs typeface="Times New Roman"/>
                <a:sym typeface="Times New Roman"/>
              </a:rPr>
              <a:t>Functional Group: Ketone (-C=O)</a:t>
            </a:r>
          </a:p>
          <a:p>
            <a:pPr algn="l" marL="535431" indent="-267715" lvl="1">
              <a:lnSpc>
                <a:spcPts val="3223"/>
              </a:lnSpc>
              <a:buFont typeface="Arial"/>
              <a:buChar char="•"/>
            </a:pPr>
            <a:r>
              <a:rPr lang="en-US" sz="2479">
                <a:solidFill>
                  <a:srgbClr val="000000"/>
                </a:solidFill>
                <a:latin typeface="Times New Roman"/>
                <a:ea typeface="Times New Roman"/>
                <a:cs typeface="Times New Roman"/>
                <a:sym typeface="Times New Roman"/>
              </a:rPr>
              <a:t>Bond Angles: Approximately 120° around the carbonyl group.</a:t>
            </a:r>
          </a:p>
          <a:p>
            <a:pPr algn="l">
              <a:lnSpc>
                <a:spcPts val="322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538972" y="-109149"/>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42" t="0" r="-34442" b="0"/>
              </a:stretch>
            </a:blipFill>
          </p:spPr>
        </p:sp>
      </p:grpSp>
      <p:grpSp>
        <p:nvGrpSpPr>
          <p:cNvPr name="Group 7" id="7"/>
          <p:cNvGrpSpPr/>
          <p:nvPr/>
        </p:nvGrpSpPr>
        <p:grpSpPr>
          <a:xfrm rot="0">
            <a:off x="-1968087" y="0"/>
            <a:ext cx="12771508" cy="1549127"/>
            <a:chOff x="0" y="0"/>
            <a:chExt cx="1804398" cy="218865"/>
          </a:xfrm>
        </p:grpSpPr>
        <p:sp>
          <p:nvSpPr>
            <p:cNvPr name="Freeform 8" id="8"/>
            <p:cNvSpPr/>
            <p:nvPr/>
          </p:nvSpPr>
          <p:spPr>
            <a:xfrm flipH="false" flipV="false" rot="0">
              <a:off x="0" y="0"/>
              <a:ext cx="1804398" cy="218865"/>
            </a:xfrm>
            <a:custGeom>
              <a:avLst/>
              <a:gdLst/>
              <a:ahLst/>
              <a:cxnLst/>
              <a:rect r="r" b="b" t="t" l="l"/>
              <a:pathLst>
                <a:path h="218865" w="1804398">
                  <a:moveTo>
                    <a:pt x="1601198" y="0"/>
                  </a:moveTo>
                  <a:lnTo>
                    <a:pt x="0" y="0"/>
                  </a:lnTo>
                  <a:lnTo>
                    <a:pt x="203200" y="218865"/>
                  </a:lnTo>
                  <a:lnTo>
                    <a:pt x="1804398" y="218865"/>
                  </a:lnTo>
                  <a:lnTo>
                    <a:pt x="1601198" y="0"/>
                  </a:lnTo>
                  <a:close/>
                </a:path>
              </a:pathLst>
            </a:custGeom>
            <a:solidFill>
              <a:srgbClr val="010101">
                <a:alpha val="87843"/>
              </a:srgbClr>
            </a:solidFill>
            <a:ln cap="sq">
              <a:noFill/>
              <a:prstDash val="solid"/>
              <a:miter/>
            </a:ln>
          </p:spPr>
        </p:sp>
        <p:sp>
          <p:nvSpPr>
            <p:cNvPr name="TextBox 9" id="9"/>
            <p:cNvSpPr txBox="true"/>
            <p:nvPr/>
          </p:nvSpPr>
          <p:spPr>
            <a:xfrm>
              <a:off x="101600" y="-66675"/>
              <a:ext cx="1601198" cy="28554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1028700" y="338127"/>
            <a:ext cx="7416941" cy="729997"/>
          </a:xfrm>
          <a:prstGeom prst="rect">
            <a:avLst/>
          </a:prstGeom>
        </p:spPr>
        <p:txBody>
          <a:bodyPr anchor="t" rtlCol="false" tIns="0" lIns="0" bIns="0" rIns="0">
            <a:spAutoFit/>
          </a:bodyPr>
          <a:lstStyle/>
          <a:p>
            <a:pPr algn="ctr">
              <a:lnSpc>
                <a:spcPts val="5381"/>
              </a:lnSpc>
              <a:spcBef>
                <a:spcPct val="0"/>
              </a:spcBef>
            </a:pPr>
            <a:r>
              <a:rPr lang="en-US" sz="3899" spc="31">
                <a:solidFill>
                  <a:srgbClr val="FFFFFF"/>
                </a:solidFill>
                <a:latin typeface="Times New Roman"/>
                <a:ea typeface="Times New Roman"/>
                <a:cs typeface="Times New Roman"/>
                <a:sym typeface="Times New Roman"/>
              </a:rPr>
              <a:t>1.INTRODUCTION</a:t>
            </a:r>
          </a:p>
        </p:txBody>
      </p:sp>
      <p:sp>
        <p:nvSpPr>
          <p:cNvPr name="TextBox 11" id="11"/>
          <p:cNvSpPr txBox="true"/>
          <p:nvPr/>
        </p:nvSpPr>
        <p:spPr>
          <a:xfrm rot="0">
            <a:off x="834363" y="1850898"/>
            <a:ext cx="9518095" cy="8436102"/>
          </a:xfrm>
          <a:prstGeom prst="rect">
            <a:avLst/>
          </a:prstGeom>
        </p:spPr>
        <p:txBody>
          <a:bodyPr anchor="t" rtlCol="false" tIns="0" lIns="0" bIns="0" rIns="0">
            <a:spAutoFit/>
          </a:bodyPr>
          <a:lstStyle/>
          <a:p>
            <a:pPr algn="l">
              <a:lnSpc>
                <a:spcPts val="3614"/>
              </a:lnSpc>
            </a:pPr>
            <a:r>
              <a:rPr lang="en-US" sz="2780" b="true">
                <a:solidFill>
                  <a:srgbClr val="000000"/>
                </a:solidFill>
                <a:latin typeface="Times New Roman Bold"/>
                <a:ea typeface="Times New Roman Bold"/>
                <a:cs typeface="Times New Roman Bold"/>
                <a:sym typeface="Times New Roman Bold"/>
              </a:rPr>
              <a:t>1.2 Uses </a:t>
            </a:r>
          </a:p>
          <a:p>
            <a:pPr algn="l">
              <a:lnSpc>
                <a:spcPts val="3224"/>
              </a:lnSpc>
            </a:pP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Industrial Applications:</a:t>
            </a:r>
          </a:p>
          <a:p>
            <a:pPr algn="l">
              <a:lnSpc>
                <a:spcPts val="3224"/>
              </a:lnSpc>
            </a:pPr>
          </a:p>
          <a:p>
            <a:pPr algn="l" marL="1070865" indent="-356955" lvl="2">
              <a:lnSpc>
                <a:spcPts val="3224"/>
              </a:lnSpc>
              <a:buFont typeface="Arial"/>
              <a:buChar char="⚬"/>
            </a:pPr>
            <a:r>
              <a:rPr lang="en-US" sz="2480">
                <a:solidFill>
                  <a:srgbClr val="000000"/>
                </a:solidFill>
                <a:latin typeface="Times New Roman"/>
                <a:ea typeface="Times New Roman"/>
                <a:cs typeface="Times New Roman"/>
                <a:sym typeface="Times New Roman"/>
              </a:rPr>
              <a:t>Solvent for paints, varnishes, and adhesives.</a:t>
            </a:r>
          </a:p>
          <a:p>
            <a:pPr algn="l">
              <a:lnSpc>
                <a:spcPts val="3224"/>
              </a:lnSpc>
            </a:pPr>
          </a:p>
          <a:p>
            <a:pPr algn="l" marL="1070865" indent="-356955" lvl="2">
              <a:lnSpc>
                <a:spcPts val="3224"/>
              </a:lnSpc>
              <a:buFont typeface="Arial"/>
              <a:buChar char="⚬"/>
            </a:pPr>
            <a:r>
              <a:rPr lang="en-US" sz="2480">
                <a:solidFill>
                  <a:srgbClr val="000000"/>
                </a:solidFill>
                <a:latin typeface="Times New Roman"/>
                <a:ea typeface="Times New Roman"/>
                <a:cs typeface="Times New Roman"/>
                <a:sym typeface="Times New Roman"/>
              </a:rPr>
              <a:t>Used in the production of plastics, fibers, and pharmaceuticals.</a:t>
            </a:r>
          </a:p>
          <a:p>
            <a:pPr algn="l">
              <a:lnSpc>
                <a:spcPts val="3224"/>
              </a:lnSpc>
            </a:pP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Laboratory Uses:</a:t>
            </a:r>
          </a:p>
          <a:p>
            <a:pPr algn="l">
              <a:lnSpc>
                <a:spcPts val="3224"/>
              </a:lnSpc>
            </a:pPr>
          </a:p>
          <a:p>
            <a:pPr algn="l" marL="1070865" indent="-356955" lvl="2">
              <a:lnSpc>
                <a:spcPts val="3224"/>
              </a:lnSpc>
              <a:buFont typeface="Arial"/>
              <a:buChar char="⚬"/>
            </a:pPr>
            <a:r>
              <a:rPr lang="en-US" sz="2480">
                <a:solidFill>
                  <a:srgbClr val="000000"/>
                </a:solidFill>
                <a:latin typeface="Times New Roman"/>
                <a:ea typeface="Times New Roman"/>
                <a:cs typeface="Times New Roman"/>
                <a:sym typeface="Times New Roman"/>
              </a:rPr>
              <a:t>Common solvent for cleaning glassware and equipment.</a:t>
            </a:r>
          </a:p>
          <a:p>
            <a:pPr algn="l">
              <a:lnSpc>
                <a:spcPts val="3224"/>
              </a:lnSpc>
            </a:pPr>
          </a:p>
          <a:p>
            <a:pPr algn="l" marL="1070865" indent="-356955" lvl="2">
              <a:lnSpc>
                <a:spcPts val="3224"/>
              </a:lnSpc>
              <a:buFont typeface="Arial"/>
              <a:buChar char="⚬"/>
            </a:pPr>
            <a:r>
              <a:rPr lang="en-US" sz="2480">
                <a:solidFill>
                  <a:srgbClr val="000000"/>
                </a:solidFill>
                <a:latin typeface="Times New Roman"/>
                <a:ea typeface="Times New Roman"/>
                <a:cs typeface="Times New Roman"/>
                <a:sym typeface="Times New Roman"/>
              </a:rPr>
              <a:t>Used as an extraction agent in organic synthesis.</a:t>
            </a:r>
          </a:p>
          <a:p>
            <a:pPr algn="l">
              <a:lnSpc>
                <a:spcPts val="3224"/>
              </a:lnSpc>
            </a:pP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Consumer Applications:</a:t>
            </a:r>
          </a:p>
          <a:p>
            <a:pPr algn="l">
              <a:lnSpc>
                <a:spcPts val="3224"/>
              </a:lnSpc>
            </a:pPr>
          </a:p>
          <a:p>
            <a:pPr algn="l" marL="1070865" indent="-356955" lvl="2">
              <a:lnSpc>
                <a:spcPts val="3224"/>
              </a:lnSpc>
              <a:buFont typeface="Arial"/>
              <a:buChar char="⚬"/>
            </a:pPr>
            <a:r>
              <a:rPr lang="en-US" sz="2480">
                <a:solidFill>
                  <a:srgbClr val="000000"/>
                </a:solidFill>
                <a:latin typeface="Times New Roman"/>
                <a:ea typeface="Times New Roman"/>
                <a:cs typeface="Times New Roman"/>
                <a:sym typeface="Times New Roman"/>
              </a:rPr>
              <a:t>Main ingredient in nail polish removers.</a:t>
            </a:r>
          </a:p>
          <a:p>
            <a:pPr algn="l">
              <a:lnSpc>
                <a:spcPts val="3224"/>
              </a:lnSpc>
            </a:pPr>
          </a:p>
          <a:p>
            <a:pPr algn="l" marL="1070865" indent="-356955" lvl="2">
              <a:lnSpc>
                <a:spcPts val="3224"/>
              </a:lnSpc>
              <a:buFont typeface="Arial"/>
              <a:buChar char="⚬"/>
            </a:pPr>
            <a:r>
              <a:rPr lang="en-US" sz="2480">
                <a:solidFill>
                  <a:srgbClr val="000000"/>
                </a:solidFill>
                <a:latin typeface="Times New Roman"/>
                <a:ea typeface="Times New Roman"/>
                <a:cs typeface="Times New Roman"/>
                <a:sym typeface="Times New Roman"/>
              </a:rPr>
              <a:t>Degreaser for household and industrial cleaning.</a:t>
            </a:r>
          </a:p>
          <a:p>
            <a:pPr algn="l">
              <a:lnSpc>
                <a:spcPts val="2859"/>
              </a:lnSpc>
            </a:pPr>
          </a:p>
          <a:p>
            <a:pPr algn="l">
              <a:lnSpc>
                <a:spcPts val="28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538972" y="-109149"/>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42" t="0" r="-34442" b="0"/>
              </a:stretch>
            </a:blipFill>
          </p:spPr>
        </p:sp>
      </p:grpSp>
      <p:grpSp>
        <p:nvGrpSpPr>
          <p:cNvPr name="Group 7" id="7"/>
          <p:cNvGrpSpPr/>
          <p:nvPr/>
        </p:nvGrpSpPr>
        <p:grpSpPr>
          <a:xfrm rot="0">
            <a:off x="-1968087" y="0"/>
            <a:ext cx="12771508" cy="1549127"/>
            <a:chOff x="0" y="0"/>
            <a:chExt cx="1804398" cy="218865"/>
          </a:xfrm>
        </p:grpSpPr>
        <p:sp>
          <p:nvSpPr>
            <p:cNvPr name="Freeform 8" id="8"/>
            <p:cNvSpPr/>
            <p:nvPr/>
          </p:nvSpPr>
          <p:spPr>
            <a:xfrm flipH="false" flipV="false" rot="0">
              <a:off x="0" y="0"/>
              <a:ext cx="1804398" cy="218865"/>
            </a:xfrm>
            <a:custGeom>
              <a:avLst/>
              <a:gdLst/>
              <a:ahLst/>
              <a:cxnLst/>
              <a:rect r="r" b="b" t="t" l="l"/>
              <a:pathLst>
                <a:path h="218865" w="1804398">
                  <a:moveTo>
                    <a:pt x="1601198" y="0"/>
                  </a:moveTo>
                  <a:lnTo>
                    <a:pt x="0" y="0"/>
                  </a:lnTo>
                  <a:lnTo>
                    <a:pt x="203200" y="218865"/>
                  </a:lnTo>
                  <a:lnTo>
                    <a:pt x="1804398" y="218865"/>
                  </a:lnTo>
                  <a:lnTo>
                    <a:pt x="1601198" y="0"/>
                  </a:lnTo>
                  <a:close/>
                </a:path>
              </a:pathLst>
            </a:custGeom>
            <a:solidFill>
              <a:srgbClr val="010101">
                <a:alpha val="87843"/>
              </a:srgbClr>
            </a:solidFill>
            <a:ln cap="sq">
              <a:noFill/>
              <a:prstDash val="solid"/>
              <a:miter/>
            </a:ln>
          </p:spPr>
        </p:sp>
        <p:sp>
          <p:nvSpPr>
            <p:cNvPr name="TextBox 9" id="9"/>
            <p:cNvSpPr txBox="true"/>
            <p:nvPr/>
          </p:nvSpPr>
          <p:spPr>
            <a:xfrm>
              <a:off x="101600" y="-66675"/>
              <a:ext cx="1601198" cy="28554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1028700" y="338127"/>
            <a:ext cx="7416941" cy="729997"/>
          </a:xfrm>
          <a:prstGeom prst="rect">
            <a:avLst/>
          </a:prstGeom>
        </p:spPr>
        <p:txBody>
          <a:bodyPr anchor="t" rtlCol="false" tIns="0" lIns="0" bIns="0" rIns="0">
            <a:spAutoFit/>
          </a:bodyPr>
          <a:lstStyle/>
          <a:p>
            <a:pPr algn="ctr">
              <a:lnSpc>
                <a:spcPts val="5381"/>
              </a:lnSpc>
              <a:spcBef>
                <a:spcPct val="0"/>
              </a:spcBef>
            </a:pPr>
            <a:r>
              <a:rPr lang="en-US" sz="3899" spc="31">
                <a:solidFill>
                  <a:srgbClr val="FFFFFF"/>
                </a:solidFill>
                <a:latin typeface="Times New Roman"/>
                <a:ea typeface="Times New Roman"/>
                <a:cs typeface="Times New Roman"/>
                <a:sym typeface="Times New Roman"/>
              </a:rPr>
              <a:t>1.INTRODUCTION</a:t>
            </a:r>
          </a:p>
        </p:txBody>
      </p:sp>
      <p:sp>
        <p:nvSpPr>
          <p:cNvPr name="TextBox 11" id="11"/>
          <p:cNvSpPr txBox="true"/>
          <p:nvPr/>
        </p:nvSpPr>
        <p:spPr>
          <a:xfrm rot="0">
            <a:off x="792799" y="1835481"/>
            <a:ext cx="9518095" cy="9358249"/>
          </a:xfrm>
          <a:prstGeom prst="rect">
            <a:avLst/>
          </a:prstGeom>
        </p:spPr>
        <p:txBody>
          <a:bodyPr anchor="t" rtlCol="false" tIns="0" lIns="0" bIns="0" rIns="0">
            <a:spAutoFit/>
          </a:bodyPr>
          <a:lstStyle/>
          <a:p>
            <a:pPr algn="l">
              <a:lnSpc>
                <a:spcPts val="3613"/>
              </a:lnSpc>
            </a:pPr>
            <a:r>
              <a:rPr lang="en-US" sz="2779" b="true">
                <a:solidFill>
                  <a:srgbClr val="000000"/>
                </a:solidFill>
                <a:latin typeface="Times New Roman Bold"/>
                <a:ea typeface="Times New Roman Bold"/>
                <a:cs typeface="Times New Roman Bold"/>
                <a:sym typeface="Times New Roman Bold"/>
              </a:rPr>
              <a:t>1.3 Physical properties</a:t>
            </a: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State: Liquid</a:t>
            </a: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Color: Colorless</a:t>
            </a: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Odor: Sweet, pungent</a:t>
            </a: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Melting Point: −94.7 °C</a:t>
            </a: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Boiling Point: 56.05 °C</a:t>
            </a: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Density: 0.7845 g/cm³</a:t>
            </a: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Solubility: Miscible with water, alcohol, and most organic solvents.</a:t>
            </a: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Vapor Pressure: 231 mmHg at 25 °C</a:t>
            </a:r>
          </a:p>
          <a:p>
            <a:pPr algn="l">
              <a:lnSpc>
                <a:spcPts val="3224"/>
              </a:lnSpc>
            </a:pPr>
          </a:p>
          <a:p>
            <a:pPr algn="l">
              <a:lnSpc>
                <a:spcPts val="3613"/>
              </a:lnSpc>
            </a:pPr>
            <a:r>
              <a:rPr lang="en-US" sz="2779" b="true">
                <a:solidFill>
                  <a:srgbClr val="000000"/>
                </a:solidFill>
                <a:latin typeface="Times New Roman Bold"/>
                <a:ea typeface="Times New Roman Bold"/>
                <a:cs typeface="Times New Roman Bold"/>
                <a:sym typeface="Times New Roman Bold"/>
              </a:rPr>
              <a:t>1.4 Chemical properties</a:t>
            </a: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Reactivity:</a:t>
            </a:r>
          </a:p>
          <a:p>
            <a:pPr algn="l">
              <a:lnSpc>
                <a:spcPts val="3224"/>
              </a:lnSpc>
            </a:pPr>
            <a:r>
              <a:rPr lang="en-US" sz="2480">
                <a:solidFill>
                  <a:srgbClr val="000000"/>
                </a:solidFill>
                <a:latin typeface="Times New Roman"/>
                <a:ea typeface="Times New Roman"/>
                <a:cs typeface="Times New Roman"/>
                <a:sym typeface="Times New Roman"/>
              </a:rPr>
              <a:t>            </a:t>
            </a:r>
            <a:r>
              <a:rPr lang="en-US" sz="2480">
                <a:solidFill>
                  <a:srgbClr val="000000"/>
                </a:solidFill>
                <a:latin typeface="Times New Roman"/>
                <a:ea typeface="Times New Roman"/>
                <a:cs typeface="Times New Roman"/>
                <a:sym typeface="Times New Roman"/>
              </a:rPr>
              <a:t>Combines with hydrogen to form isopropanol.</a:t>
            </a:r>
          </a:p>
          <a:p>
            <a:pPr algn="l">
              <a:lnSpc>
                <a:spcPts val="3224"/>
              </a:lnSpc>
            </a:pPr>
            <a:r>
              <a:rPr lang="en-US" sz="2480">
                <a:solidFill>
                  <a:srgbClr val="000000"/>
                </a:solidFill>
                <a:latin typeface="Times New Roman"/>
                <a:ea typeface="Times New Roman"/>
                <a:cs typeface="Times New Roman"/>
                <a:sym typeface="Times New Roman"/>
              </a:rPr>
              <a:t>            </a:t>
            </a:r>
            <a:r>
              <a:rPr lang="en-US" sz="2480">
                <a:solidFill>
                  <a:srgbClr val="000000"/>
                </a:solidFill>
                <a:latin typeface="Times New Roman"/>
                <a:ea typeface="Times New Roman"/>
                <a:cs typeface="Times New Roman"/>
                <a:sym typeface="Times New Roman"/>
              </a:rPr>
              <a:t>Oxidizes to acetic acid in the presence of oxidizing agents.</a:t>
            </a: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Stability:</a:t>
            </a:r>
          </a:p>
          <a:p>
            <a:pPr algn="l">
              <a:lnSpc>
                <a:spcPts val="3224"/>
              </a:lnSpc>
            </a:pPr>
            <a:r>
              <a:rPr lang="en-US" sz="2480">
                <a:solidFill>
                  <a:srgbClr val="000000"/>
                </a:solidFill>
                <a:latin typeface="Times New Roman"/>
                <a:ea typeface="Times New Roman"/>
                <a:cs typeface="Times New Roman"/>
                <a:sym typeface="Times New Roman"/>
              </a:rPr>
              <a:t>            </a:t>
            </a:r>
            <a:r>
              <a:rPr lang="en-US" sz="2480">
                <a:solidFill>
                  <a:srgbClr val="000000"/>
                </a:solidFill>
                <a:latin typeface="Times New Roman"/>
                <a:ea typeface="Times New Roman"/>
                <a:cs typeface="Times New Roman"/>
                <a:sym typeface="Times New Roman"/>
              </a:rPr>
              <a:t>Stable under normal conditions.</a:t>
            </a:r>
          </a:p>
          <a:p>
            <a:pPr algn="l">
              <a:lnSpc>
                <a:spcPts val="3224"/>
              </a:lnSpc>
            </a:pPr>
            <a:r>
              <a:rPr lang="en-US" sz="2480">
                <a:solidFill>
                  <a:srgbClr val="000000"/>
                </a:solidFill>
                <a:latin typeface="Times New Roman"/>
                <a:ea typeface="Times New Roman"/>
                <a:cs typeface="Times New Roman"/>
                <a:sym typeface="Times New Roman"/>
              </a:rPr>
              <a:t>           Highly flammable; vapors form explosive mixtures with air.</a:t>
            </a:r>
          </a:p>
          <a:p>
            <a:pPr algn="l" marL="535433" indent="-267716" lvl="1">
              <a:lnSpc>
                <a:spcPts val="3224"/>
              </a:lnSpc>
              <a:buFont typeface="Arial"/>
              <a:buChar char="•"/>
            </a:pPr>
            <a:r>
              <a:rPr lang="en-US" sz="2480">
                <a:solidFill>
                  <a:srgbClr val="000000"/>
                </a:solidFill>
                <a:latin typeface="Times New Roman"/>
                <a:ea typeface="Times New Roman"/>
                <a:cs typeface="Times New Roman"/>
                <a:sym typeface="Times New Roman"/>
              </a:rPr>
              <a:t>Combustion Reaction:</a:t>
            </a:r>
          </a:p>
          <a:p>
            <a:pPr algn="l">
              <a:lnSpc>
                <a:spcPts val="3094"/>
              </a:lnSpc>
            </a:pPr>
            <a:r>
              <a:rPr lang="en-US" sz="2380">
                <a:solidFill>
                  <a:srgbClr val="000000"/>
                </a:solidFill>
                <a:latin typeface="Times New Roman"/>
                <a:ea typeface="Times New Roman"/>
                <a:cs typeface="Times New Roman"/>
                <a:sym typeface="Times New Roman"/>
              </a:rPr>
              <a:t>           </a:t>
            </a:r>
            <a:r>
              <a:rPr lang="en-US" sz="2380">
                <a:solidFill>
                  <a:srgbClr val="000000"/>
                </a:solidFill>
                <a:latin typeface="Times New Roman"/>
                <a:ea typeface="Times New Roman"/>
                <a:cs typeface="Times New Roman"/>
                <a:sym typeface="Times New Roman"/>
              </a:rPr>
              <a:t>C₃H₆O + 4O₂ → 3CO₂ + 3H₂O</a:t>
            </a:r>
          </a:p>
          <a:p>
            <a:pPr algn="l">
              <a:lnSpc>
                <a:spcPts val="3224"/>
              </a:lnSpc>
            </a:pPr>
          </a:p>
          <a:p>
            <a:pPr algn="l">
              <a:lnSpc>
                <a:spcPts val="3224"/>
              </a:lnSpc>
            </a:pPr>
          </a:p>
          <a:p>
            <a:pPr algn="l">
              <a:lnSpc>
                <a:spcPts val="3224"/>
              </a:lnSpc>
            </a:pPr>
          </a:p>
          <a:p>
            <a:pPr algn="l">
              <a:lnSpc>
                <a:spcPts val="322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DAGXRekaIDc</dc:identifier>
  <dcterms:modified xsi:type="dcterms:W3CDTF">2011-08-01T06:04:30Z</dcterms:modified>
  <cp:revision>1</cp:revision>
  <dc:title>Grey Modern Professional Business Project Presentation</dc:title>
</cp:coreProperties>
</file>